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3" r:id="rId1"/>
  </p:sldMasterIdLst>
  <p:notesMasterIdLst>
    <p:notesMasterId r:id="rId23"/>
  </p:notesMasterIdLst>
  <p:handoutMasterIdLst>
    <p:handoutMasterId r:id="rId24"/>
  </p:handoutMasterIdLst>
  <p:sldIdLst>
    <p:sldId id="4869" r:id="rId2"/>
    <p:sldId id="4871" r:id="rId3"/>
    <p:sldId id="4872" r:id="rId4"/>
    <p:sldId id="4715" r:id="rId5"/>
    <p:sldId id="4846" r:id="rId6"/>
    <p:sldId id="4858" r:id="rId7"/>
    <p:sldId id="4873" r:id="rId8"/>
    <p:sldId id="4854" r:id="rId9"/>
    <p:sldId id="4850" r:id="rId10"/>
    <p:sldId id="4851" r:id="rId11"/>
    <p:sldId id="4874" r:id="rId12"/>
    <p:sldId id="4849" r:id="rId13"/>
    <p:sldId id="4664" r:id="rId14"/>
    <p:sldId id="4852" r:id="rId15"/>
    <p:sldId id="4856" r:id="rId16"/>
    <p:sldId id="4875" r:id="rId17"/>
    <p:sldId id="4857" r:id="rId18"/>
    <p:sldId id="4876" r:id="rId19"/>
    <p:sldId id="4877" r:id="rId20"/>
    <p:sldId id="4878" r:id="rId21"/>
    <p:sldId id="4879" r:id="rId22"/>
  </p:sldIdLst>
  <p:sldSz cx="12858750" cy="7232650"/>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5"/>
    <a:srgbClr val="EE7B12"/>
    <a:srgbClr val="ADE4C3"/>
    <a:srgbClr val="329589"/>
    <a:srgbClr val="8DB04B"/>
    <a:srgbClr val="A47291"/>
    <a:srgbClr val="4A6644"/>
    <a:srgbClr val="486041"/>
    <a:srgbClr val="134B73"/>
    <a:srgbClr val="73A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2" autoAdjust="0"/>
    <p:restoredTop sz="95274" autoAdjust="0"/>
  </p:normalViewPr>
  <p:slideViewPr>
    <p:cSldViewPr>
      <p:cViewPr>
        <p:scale>
          <a:sx n="100" d="100"/>
          <a:sy n="100" d="100"/>
        </p:scale>
        <p:origin x="-714" y="-288"/>
      </p:cViewPr>
      <p:guideLst>
        <p:guide orient="horz" pos="328"/>
        <p:guide orient="horz" pos="4183"/>
        <p:guide pos="4050"/>
        <p:guide pos="557"/>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2019/3/8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2019/3/8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709560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956577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30548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237180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43970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848524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257276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8032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848245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84824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84824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891792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2848245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370956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49553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AECE9-5176-4E57-B4C4-570EB4C2C336}" type="slidenum">
              <a:rPr lang="zh-CN" altLang="en-US" smtClean="0"/>
              <a:t>4</a:t>
            </a:fld>
            <a:endParaRPr lang="zh-CN" altLang="en-US"/>
          </a:p>
        </p:txBody>
      </p:sp>
    </p:spTree>
    <p:extLst>
      <p:ext uri="{BB962C8B-B14F-4D97-AF65-F5344CB8AC3E}">
        <p14:creationId xmlns:p14="http://schemas.microsoft.com/office/powerpoint/2010/main" val="2960433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5</a:t>
            </a:fld>
            <a:endParaRPr lang="en-GB"/>
          </a:p>
        </p:txBody>
      </p:sp>
    </p:spTree>
    <p:extLst>
      <p:ext uri="{BB962C8B-B14F-4D97-AF65-F5344CB8AC3E}">
        <p14:creationId xmlns:p14="http://schemas.microsoft.com/office/powerpoint/2010/main" val="15424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50457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49971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26220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60944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C620A9-DA74-42BF-9043-257E1E63600C}" type="datetimeFigureOut">
              <a:rPr lang="zh-CN" altLang="en-US" smtClean="0"/>
              <a:t>2019/3/8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85759F-E270-46AF-BBBD-F20907FA53AF}" type="slidenum">
              <a:rPr lang="zh-CN" altLang="en-US" smtClean="0"/>
              <a:t>‹#›</a:t>
            </a:fld>
            <a:endParaRPr lang="zh-CN" altLang="en-US"/>
          </a:p>
        </p:txBody>
      </p:sp>
    </p:spTree>
    <p:extLst>
      <p:ext uri="{BB962C8B-B14F-4D97-AF65-F5344CB8AC3E}">
        <p14:creationId xmlns:p14="http://schemas.microsoft.com/office/powerpoint/2010/main" val="26729384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8245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AC620A9-DA74-42BF-9043-257E1E63600C}" type="datetimeFigureOut">
              <a:rPr lang="zh-CN" altLang="en-US" smtClean="0"/>
              <a:t>2019/3/8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85759F-E270-46AF-BBBD-F20907FA53AF}" type="slidenum">
              <a:rPr lang="zh-CN" altLang="en-US" smtClean="0"/>
              <a:t>‹#›</a:t>
            </a:fld>
            <a:endParaRPr lang="zh-CN" altLang="en-US"/>
          </a:p>
        </p:txBody>
      </p:sp>
      <p:sp>
        <p:nvSpPr>
          <p:cNvPr id="7" name="矩形 6"/>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fontAlgn="auto">
              <a:spcBef>
                <a:spcPts val="0"/>
              </a:spcBef>
              <a:spcAft>
                <a:spcPts val="0"/>
              </a:spcAft>
            </a:pPr>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230690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AAC620A9-DA74-42BF-9043-257E1E63600C}" type="datetimeFigureOut">
              <a:rPr lang="zh-CN" altLang="en-US" smtClean="0"/>
              <a:t>2019/3/8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D085759F-E270-46AF-BBBD-F20907FA53AF}" type="slidenum">
              <a:rPr lang="zh-CN" altLang="en-US" smtClean="0"/>
              <a:t>‹#›</a:t>
            </a:fld>
            <a:endParaRPr lang="zh-CN" altLang="en-US"/>
          </a:p>
        </p:txBody>
      </p:sp>
    </p:spTree>
    <p:extLst>
      <p:ext uri="{BB962C8B-B14F-4D97-AF65-F5344CB8AC3E}">
        <p14:creationId xmlns:p14="http://schemas.microsoft.com/office/powerpoint/2010/main" val="31372093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baike.baidu.com/item/%E8%AF%81%E5%88%B8%E6%8A%95%E8%B5%84/2378" TargetMode="Externa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hyperlink" Target="https://baike.baidu.com/item/%E9%95%BF%E6%9C%9F%E5%80%BA%E5%88%B8" TargetMode="External"/><Relationship Id="rId13" Type="http://schemas.openxmlformats.org/officeDocument/2006/relationships/hyperlink" Target="https://baike.baidu.com/item/%E7%A7%81%E5%8B%9F%E5%80%BA%E5%88%B8" TargetMode="External"/><Relationship Id="rId18" Type="http://schemas.openxmlformats.org/officeDocument/2006/relationships/hyperlink" Target="https://baike.baidu.com/item/%E5%A4%A9%E9%80%9A%E9%87%91" TargetMode="External"/><Relationship Id="rId26" Type="http://schemas.openxmlformats.org/officeDocument/2006/relationships/hyperlink" Target="https://baike.baidu.com/item/%E4%B8%AD%E5%9B%BD%E9%87%91%E8%9E%8D%E6%9C%9F%E8%B4%A7%E4%BA%A4%E6%98%93%E6%89%80" TargetMode="External"/><Relationship Id="rId3" Type="http://schemas.openxmlformats.org/officeDocument/2006/relationships/hyperlink" Target="https://baike.baidu.com/item/%E5%9B%BD%E5%AE%B6%E5%80%BA%E5%88%B8" TargetMode="External"/><Relationship Id="rId21" Type="http://schemas.openxmlformats.org/officeDocument/2006/relationships/hyperlink" Target="https://baike.baidu.com/item/%E5%A4%96%E6%B1%87%E6%9C%9F%E8%B4%A7" TargetMode="External"/><Relationship Id="rId7" Type="http://schemas.openxmlformats.org/officeDocument/2006/relationships/hyperlink" Target="https://baike.baidu.com/item/%E4%B8%AD%E6%9C%9F%E5%80%BA%E5%88%B8" TargetMode="External"/><Relationship Id="rId12" Type="http://schemas.openxmlformats.org/officeDocument/2006/relationships/hyperlink" Target="https://baike.baidu.com/item/%E5%85%AC%E5%8B%9F%E5%80%BA%E5%88%B8" TargetMode="External"/><Relationship Id="rId17" Type="http://schemas.openxmlformats.org/officeDocument/2006/relationships/hyperlink" Target="https://baike.baidu.com/item/%E9%BB%84%E9%87%91%E5%BB%B6%E6%9C%9F" TargetMode="External"/><Relationship Id="rId25" Type="http://schemas.openxmlformats.org/officeDocument/2006/relationships/hyperlink" Target="https://baike.baidu.com/item/%E8%81%9A%E6%B0%AF%E4%B9%99%E7%83%AF" TargetMode="External"/><Relationship Id="rId2" Type="http://schemas.openxmlformats.org/officeDocument/2006/relationships/notesSlide" Target="../notesSlides/notesSlide5.xml"/><Relationship Id="rId16" Type="http://schemas.openxmlformats.org/officeDocument/2006/relationships/hyperlink" Target="https://baike.baidu.com/item/%E5%AE%9E%E7%89%A9%E9%BB%84%E9%87%91" TargetMode="External"/><Relationship Id="rId20" Type="http://schemas.openxmlformats.org/officeDocument/2006/relationships/hyperlink" Target="https://baike.baidu.com/item/%E5%A4%96%E6%B1%87%E4%BF%9D%E8%AF%81%E9%87%91%E4%BA%A4%E6%98%93" TargetMode="External"/><Relationship Id="rId1" Type="http://schemas.openxmlformats.org/officeDocument/2006/relationships/slideLayout" Target="../slideLayouts/slideLayout1.xml"/><Relationship Id="rId6" Type="http://schemas.openxmlformats.org/officeDocument/2006/relationships/hyperlink" Target="https://baike.baidu.com/item/%E7%9F%AD%E6%9C%9F%E5%80%BA%E5%88%B8" TargetMode="External"/><Relationship Id="rId11" Type="http://schemas.openxmlformats.org/officeDocument/2006/relationships/hyperlink" Target="https://baike.baidu.com/item/%E8%B4%B4%E6%81%AF%E5%80%BA%E5%88%B8" TargetMode="External"/><Relationship Id="rId24" Type="http://schemas.openxmlformats.org/officeDocument/2006/relationships/hyperlink" Target="https://baike.baidu.com/item/%E6%A3%95%E6%A6%88%E6%B2%B9" TargetMode="External"/><Relationship Id="rId5" Type="http://schemas.openxmlformats.org/officeDocument/2006/relationships/hyperlink" Target="https://baike.baidu.com/item/%E5%85%AC%E5%8F%B8%E5%80%BA%E5%88%B8" TargetMode="External"/><Relationship Id="rId15" Type="http://schemas.openxmlformats.org/officeDocument/2006/relationships/hyperlink" Target="https://baike.baidu.com/item/%E6%8A%B5%E6%8A%BC%E5%80%BA%E5%88%B8" TargetMode="External"/><Relationship Id="rId23" Type="http://schemas.openxmlformats.org/officeDocument/2006/relationships/hyperlink" Target="https://baike.baidu.com/item/%E6%9C%9F%E8%B4%A7" TargetMode="External"/><Relationship Id="rId10" Type="http://schemas.openxmlformats.org/officeDocument/2006/relationships/hyperlink" Target="https://baike.baidu.com/item/%E9%99%84%E6%81%AF%E5%80%BA%E5%88%B8" TargetMode="External"/><Relationship Id="rId19" Type="http://schemas.openxmlformats.org/officeDocument/2006/relationships/hyperlink" Target="https://baike.baidu.com/item/%E8%B4%A7%E5%B8%81%E5%AF%B9" TargetMode="External"/><Relationship Id="rId4" Type="http://schemas.openxmlformats.org/officeDocument/2006/relationships/hyperlink" Target="https://baike.baidu.com/item/%E9%87%91%E8%9E%8D%E5%80%BA%E5%88%B8" TargetMode="External"/><Relationship Id="rId9" Type="http://schemas.openxmlformats.org/officeDocument/2006/relationships/hyperlink" Target="https://baike.baidu.com/item/%E6%B0%B8%E4%B9%85%E5%80%BA%E5%88%B8" TargetMode="External"/><Relationship Id="rId14" Type="http://schemas.openxmlformats.org/officeDocument/2006/relationships/hyperlink" Target="https://baike.baidu.com/item/%E6%8A%B5%E6%8A%BC%E6%8B%85%E4%BF%9D" TargetMode="External"/><Relationship Id="rId22" Type="http://schemas.openxmlformats.org/officeDocument/2006/relationships/hyperlink" Target="https://baike.baidu.com/item/%E6%9C%9F%E6%9D%8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baike.baidu.com/item/%E5%B8%82%E5%9C%BA%E7%BB%8F%E6%B5%8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baike.baidu.com/item/%E7%94%9F%E4%BA%A7%E8%B5%84%E6%9C%AC" TargetMode="Externa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6" y="12781"/>
            <a:ext cx="12863246" cy="7232650"/>
          </a:xfrm>
          <a:prstGeom prst="rect">
            <a:avLst/>
          </a:prstGeom>
          <a:blipFill dpi="0" rotWithShape="1">
            <a:blip r:embed="rId3" cstate="email">
              <a:lum bright="70000" contrast="-7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utoShape 3"/>
          <p:cNvSpPr>
            <a:spLocks noChangeAspect="1" noChangeArrowheads="1" noTextEdit="1"/>
          </p:cNvSpPr>
          <p:nvPr/>
        </p:nvSpPr>
        <p:spPr bwMode="auto">
          <a:xfrm>
            <a:off x="-1" y="0"/>
            <a:ext cx="12982103" cy="72326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28580" tIns="64290" rIns="128580" bIns="64290" numCol="1" anchor="t" anchorCtr="0" compatLnSpc="1">
            <a:prstTxWarp prst="textNoShape">
              <a:avLst/>
            </a:prstTxWarp>
          </a:bodyPr>
          <a:lstStyle/>
          <a:p>
            <a:endParaRPr lang="zh-CN" altLang="en-US"/>
          </a:p>
        </p:txBody>
      </p:sp>
      <p:sp>
        <p:nvSpPr>
          <p:cNvPr id="5" name="Rectangle 5"/>
          <p:cNvSpPr>
            <a:spLocks noChangeArrowheads="1"/>
          </p:cNvSpPr>
          <p:nvPr/>
        </p:nvSpPr>
        <p:spPr bwMode="auto">
          <a:xfrm>
            <a:off x="-1" y="0"/>
            <a:ext cx="12977608" cy="72326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513826" y="591989"/>
            <a:ext cx="6550319" cy="2608915"/>
          </a:xfrm>
          <a:custGeom>
            <a:avLst/>
            <a:gdLst>
              <a:gd name="T0" fmla="*/ 0 w 2991"/>
              <a:gd name="T1" fmla="*/ 0 h 1195"/>
              <a:gd name="T2" fmla="*/ 2991 w 2991"/>
              <a:gd name="T3" fmla="*/ 0 h 1195"/>
              <a:gd name="T4" fmla="*/ 2301 w 2991"/>
              <a:gd name="T5" fmla="*/ 1195 h 1195"/>
              <a:gd name="T6" fmla="*/ 0 w 2991"/>
              <a:gd name="T7" fmla="*/ 1195 h 1195"/>
              <a:gd name="T8" fmla="*/ 0 w 2991"/>
              <a:gd name="T9" fmla="*/ 0 h 1195"/>
            </a:gdLst>
            <a:ahLst/>
            <a:cxnLst>
              <a:cxn ang="0">
                <a:pos x="T0" y="T1"/>
              </a:cxn>
              <a:cxn ang="0">
                <a:pos x="T2" y="T3"/>
              </a:cxn>
              <a:cxn ang="0">
                <a:pos x="T4" y="T5"/>
              </a:cxn>
              <a:cxn ang="0">
                <a:pos x="T6" y="T7"/>
              </a:cxn>
              <a:cxn ang="0">
                <a:pos x="T8" y="T9"/>
              </a:cxn>
            </a:cxnLst>
            <a:rect l="0" t="0" r="r" b="b"/>
            <a:pathLst>
              <a:path w="2991" h="1195">
                <a:moveTo>
                  <a:pt x="0" y="0"/>
                </a:moveTo>
                <a:lnTo>
                  <a:pt x="2991" y="0"/>
                </a:lnTo>
                <a:lnTo>
                  <a:pt x="2301" y="1195"/>
                </a:lnTo>
                <a:lnTo>
                  <a:pt x="0" y="1195"/>
                </a:lnTo>
                <a:lnTo>
                  <a:pt x="0" y="0"/>
                </a:lnTo>
                <a:close/>
              </a:path>
            </a:pathLst>
          </a:custGeom>
          <a:solidFill>
            <a:srgbClr val="FF000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 name="Freeform 8"/>
          <p:cNvSpPr>
            <a:spLocks/>
          </p:cNvSpPr>
          <p:nvPr/>
        </p:nvSpPr>
        <p:spPr bwMode="auto">
          <a:xfrm>
            <a:off x="0" y="0"/>
            <a:ext cx="6322284" cy="6017399"/>
          </a:xfrm>
          <a:custGeom>
            <a:avLst/>
            <a:gdLst>
              <a:gd name="T0" fmla="*/ 0 w 2917"/>
              <a:gd name="T1" fmla="*/ 0 h 2785"/>
              <a:gd name="T2" fmla="*/ 2917 w 2917"/>
              <a:gd name="T3" fmla="*/ 0 h 2785"/>
              <a:gd name="T4" fmla="*/ 1308 w 2917"/>
              <a:gd name="T5" fmla="*/ 2785 h 2785"/>
              <a:gd name="T6" fmla="*/ 0 w 2917"/>
              <a:gd name="T7" fmla="*/ 2785 h 2785"/>
              <a:gd name="T8" fmla="*/ 0 w 2917"/>
              <a:gd name="T9" fmla="*/ 0 h 2785"/>
            </a:gdLst>
            <a:ahLst/>
            <a:cxnLst>
              <a:cxn ang="0">
                <a:pos x="T0" y="T1"/>
              </a:cxn>
              <a:cxn ang="0">
                <a:pos x="T2" y="T3"/>
              </a:cxn>
              <a:cxn ang="0">
                <a:pos x="T4" y="T5"/>
              </a:cxn>
              <a:cxn ang="0">
                <a:pos x="T6" y="T7"/>
              </a:cxn>
              <a:cxn ang="0">
                <a:pos x="T8" y="T9"/>
              </a:cxn>
            </a:cxnLst>
            <a:rect l="0" t="0" r="r" b="b"/>
            <a:pathLst>
              <a:path w="2917" h="2785">
                <a:moveTo>
                  <a:pt x="0" y="0"/>
                </a:moveTo>
                <a:lnTo>
                  <a:pt x="2917" y="0"/>
                </a:lnTo>
                <a:lnTo>
                  <a:pt x="1308" y="2785"/>
                </a:lnTo>
                <a:lnTo>
                  <a:pt x="0" y="2785"/>
                </a:lnTo>
                <a:lnTo>
                  <a:pt x="0" y="0"/>
                </a:lnTo>
                <a:close/>
              </a:path>
            </a:pathLst>
          </a:custGeom>
          <a:solidFill>
            <a:srgbClr val="C0000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9" name="Freeform 9"/>
          <p:cNvSpPr>
            <a:spLocks/>
          </p:cNvSpPr>
          <p:nvPr/>
        </p:nvSpPr>
        <p:spPr bwMode="auto">
          <a:xfrm>
            <a:off x="8774872" y="2896245"/>
            <a:ext cx="4083878" cy="4349001"/>
          </a:xfrm>
          <a:custGeom>
            <a:avLst/>
            <a:gdLst>
              <a:gd name="T0" fmla="*/ 1120 w 1817"/>
              <a:gd name="T1" fmla="*/ 0 h 1941"/>
              <a:gd name="T2" fmla="*/ 1817 w 1817"/>
              <a:gd name="T3" fmla="*/ 0 h 1941"/>
              <a:gd name="T4" fmla="*/ 1817 w 1817"/>
              <a:gd name="T5" fmla="*/ 1941 h 1941"/>
              <a:gd name="T6" fmla="*/ 0 w 1817"/>
              <a:gd name="T7" fmla="*/ 1941 h 1941"/>
              <a:gd name="T8" fmla="*/ 1120 w 1817"/>
              <a:gd name="T9" fmla="*/ 0 h 1941"/>
            </a:gdLst>
            <a:ahLst/>
            <a:cxnLst>
              <a:cxn ang="0">
                <a:pos x="T0" y="T1"/>
              </a:cxn>
              <a:cxn ang="0">
                <a:pos x="T2" y="T3"/>
              </a:cxn>
              <a:cxn ang="0">
                <a:pos x="T4" y="T5"/>
              </a:cxn>
              <a:cxn ang="0">
                <a:pos x="T6" y="T7"/>
              </a:cxn>
              <a:cxn ang="0">
                <a:pos x="T8" y="T9"/>
              </a:cxn>
            </a:cxnLst>
            <a:rect l="0" t="0" r="r" b="b"/>
            <a:pathLst>
              <a:path w="1817" h="1941">
                <a:moveTo>
                  <a:pt x="1120" y="0"/>
                </a:moveTo>
                <a:lnTo>
                  <a:pt x="1817" y="0"/>
                </a:lnTo>
                <a:lnTo>
                  <a:pt x="1817" y="1941"/>
                </a:lnTo>
                <a:lnTo>
                  <a:pt x="0" y="1941"/>
                </a:lnTo>
                <a:lnTo>
                  <a:pt x="1120" y="0"/>
                </a:lnTo>
                <a:close/>
              </a:path>
            </a:pathLst>
          </a:custGeom>
          <a:solidFill>
            <a:srgbClr val="EE7B1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0" name="矩形 259"/>
          <p:cNvSpPr>
            <a:spLocks noChangeArrowheads="1"/>
          </p:cNvSpPr>
          <p:nvPr/>
        </p:nvSpPr>
        <p:spPr bwMode="auto">
          <a:xfrm>
            <a:off x="-4496" y="4798533"/>
            <a:ext cx="12863246" cy="473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400" dirty="0">
                <a:solidFill>
                  <a:schemeClr val="tx1">
                    <a:lumMod val="95000"/>
                    <a:lumOff val="5000"/>
                  </a:schemeClr>
                </a:solidFill>
              </a:rPr>
              <a:t>经济主体为获取预期收益或股权，用资金购买股票、债券等金融资产的投资活动</a:t>
            </a:r>
            <a:endParaRPr lang="en-US" altLang="zh-CN" sz="1400" dirty="0">
              <a:solidFill>
                <a:schemeClr val="tx1">
                  <a:lumMod val="95000"/>
                  <a:lumOff val="5000"/>
                </a:schemeClr>
              </a:solidFill>
            </a:endParaRPr>
          </a:p>
          <a:p>
            <a:pPr algn="ctr">
              <a:buNone/>
            </a:pPr>
            <a:r>
              <a:rPr lang="zh-CN" altLang="en-US" sz="1400" dirty="0">
                <a:solidFill>
                  <a:schemeClr val="tx1">
                    <a:lumMod val="95000"/>
                    <a:lumOff val="5000"/>
                  </a:schemeClr>
                </a:solidFill>
              </a:rPr>
              <a:t>金融投资既是一个领域又是一种方式，是发达的市场经济与信用的产物</a:t>
            </a:r>
            <a:endParaRPr lang="en-US" altLang="zh-CN" sz="1400" spc="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矩形 259"/>
          <p:cNvSpPr>
            <a:spLocks noChangeArrowheads="1"/>
          </p:cNvSpPr>
          <p:nvPr/>
        </p:nvSpPr>
        <p:spPr bwMode="auto">
          <a:xfrm>
            <a:off x="2873549" y="3465339"/>
            <a:ext cx="708421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000" b="1" cap="all" spc="600" dirty="0" smtClean="0">
                <a:latin typeface="Adobe 黑体 Std R" pitchFamily="34" charset="-122"/>
                <a:ea typeface="Adobe 黑体 Std R" pitchFamily="34" charset="-122"/>
                <a:cs typeface="Arial" panose="020B0604020202020204" pitchFamily="34" charset="0"/>
              </a:rPr>
              <a:t>金融投资</a:t>
            </a:r>
            <a:r>
              <a:rPr lang="zh-CN" altLang="en-US" sz="8000" b="1" cap="all" spc="600" dirty="0">
                <a:latin typeface="Adobe 黑体 Std R" pitchFamily="34" charset="-122"/>
                <a:ea typeface="Adobe 黑体 Std R" pitchFamily="34" charset="-122"/>
                <a:cs typeface="Arial" panose="020B0604020202020204" pitchFamily="34" charset="0"/>
              </a:rPr>
              <a:t>汇报</a:t>
            </a:r>
          </a:p>
        </p:txBody>
      </p:sp>
      <p:sp>
        <p:nvSpPr>
          <p:cNvPr id="12" name="矩形 259"/>
          <p:cNvSpPr>
            <a:spLocks noChangeArrowheads="1"/>
          </p:cNvSpPr>
          <p:nvPr/>
        </p:nvSpPr>
        <p:spPr bwMode="auto">
          <a:xfrm>
            <a:off x="5298352" y="5752126"/>
            <a:ext cx="1995119" cy="246221"/>
          </a:xfrm>
          <a:prstGeom prst="rect">
            <a:avLst/>
          </a:prstGeom>
          <a:solidFill>
            <a:schemeClr val="tx1"/>
          </a:solidFill>
          <a:ln>
            <a:noFill/>
          </a:ln>
          <a:effectLst/>
          <a:extLst/>
        </p:spPr>
        <p:txBody>
          <a:bodyPr vert="horz" wrap="square" lIns="0" tIns="0" rIns="0" bIns="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1"/>
                </a:solidFill>
              </a:rPr>
              <a:t>汇报人：张杰、万鹏</a:t>
            </a:r>
          </a:p>
        </p:txBody>
      </p:sp>
      <p:sp>
        <p:nvSpPr>
          <p:cNvPr id="13" name="矩形 259"/>
          <p:cNvSpPr>
            <a:spLocks noChangeArrowheads="1"/>
          </p:cNvSpPr>
          <p:nvPr/>
        </p:nvSpPr>
        <p:spPr bwMode="auto">
          <a:xfrm>
            <a:off x="805768" y="890180"/>
            <a:ext cx="1983046"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en-US" altLang="zh-CN" sz="7200" dirty="0" smtClean="0">
              <a:solidFill>
                <a:schemeClr val="bg1"/>
              </a:solidFill>
              <a:latin typeface="Impact" panose="020B0806030902050204" pitchFamily="34" charset="0"/>
              <a:cs typeface="Arial" panose="020B0604020202020204" pitchFamily="34" charset="0"/>
            </a:endParaRPr>
          </a:p>
        </p:txBody>
      </p:sp>
      <p:sp>
        <p:nvSpPr>
          <p:cNvPr id="14" name="矩形 259"/>
          <p:cNvSpPr>
            <a:spLocks noChangeArrowheads="1"/>
          </p:cNvSpPr>
          <p:nvPr/>
        </p:nvSpPr>
        <p:spPr bwMode="auto">
          <a:xfrm>
            <a:off x="668735" y="1940396"/>
            <a:ext cx="198304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smtClean="0">
                <a:solidFill>
                  <a:schemeClr val="bg1"/>
                </a:solidFill>
                <a:latin typeface="Adobe 黑体 Std R" pitchFamily="34" charset="-122"/>
                <a:ea typeface="Adobe 黑体 Std R" pitchFamily="34" charset="-122"/>
                <a:cs typeface="Arial" panose="020B0604020202020204" pitchFamily="34" charset="0"/>
              </a:rPr>
              <a:t>金融</a:t>
            </a:r>
            <a:r>
              <a:rPr lang="en-US" altLang="zh-CN" sz="2000" dirty="0" smtClean="0">
                <a:solidFill>
                  <a:schemeClr val="bg1"/>
                </a:solidFill>
                <a:latin typeface="Adobe 黑体 Std R" pitchFamily="34" charset="-122"/>
                <a:ea typeface="Adobe 黑体 Std R" pitchFamily="34" charset="-122"/>
                <a:cs typeface="Arial" panose="020B0604020202020204" pitchFamily="34" charset="0"/>
              </a:rPr>
              <a:t>·</a:t>
            </a:r>
            <a:r>
              <a:rPr lang="zh-CN" altLang="en-US" sz="2000" dirty="0" smtClean="0">
                <a:solidFill>
                  <a:schemeClr val="bg1"/>
                </a:solidFill>
                <a:latin typeface="Adobe 黑体 Std R" pitchFamily="34" charset="-122"/>
                <a:ea typeface="Adobe 黑体 Std R" pitchFamily="34" charset="-122"/>
                <a:cs typeface="Arial" panose="020B0604020202020204" pitchFamily="34" charset="0"/>
              </a:rPr>
              <a:t>投资</a:t>
            </a:r>
            <a:endParaRPr lang="en-US" altLang="zh-CN" sz="2000" dirty="0" smtClean="0">
              <a:solidFill>
                <a:schemeClr val="bg1"/>
              </a:solidFill>
              <a:latin typeface="Adobe 黑体 Std R" pitchFamily="34" charset="-122"/>
              <a:ea typeface="Adobe 黑体 Std R" pitchFamily="34" charset="-122"/>
              <a:cs typeface="Arial" panose="020B0604020202020204" pitchFamily="34"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233" y="967002"/>
            <a:ext cx="725371" cy="725371"/>
          </a:xfrm>
          <a:prstGeom prst="rect">
            <a:avLst/>
          </a:prstGeom>
        </p:spPr>
      </p:pic>
      <p:sp>
        <p:nvSpPr>
          <p:cNvPr id="15" name="TextBox 14"/>
          <p:cNvSpPr txBox="1"/>
          <p:nvPr/>
        </p:nvSpPr>
        <p:spPr>
          <a:xfrm>
            <a:off x="92671" y="2383478"/>
            <a:ext cx="3240360" cy="584775"/>
          </a:xfrm>
          <a:prstGeom prst="rect">
            <a:avLst/>
          </a:prstGeom>
          <a:noFill/>
        </p:spPr>
        <p:txBody>
          <a:bodyPr wrap="square" rtlCol="0">
            <a:spAutoFit/>
          </a:bodyPr>
          <a:lstStyle/>
          <a:p>
            <a:pPr algn="ctr"/>
            <a:r>
              <a:rPr lang="en-US" altLang="zh-CN" sz="1600" b="1" dirty="0" smtClean="0">
                <a:solidFill>
                  <a:schemeClr val="bg1"/>
                </a:solidFill>
                <a:latin typeface="Kozuka Gothic Pr6N H" pitchFamily="34" charset="-128"/>
                <a:ea typeface="Kozuka Gothic Pr6N H" pitchFamily="34" charset="-128"/>
              </a:rPr>
              <a:t>FINANCIALINSVESTMENT</a:t>
            </a:r>
            <a:endParaRPr lang="zh-CN" altLang="en-US" sz="1600" b="1" dirty="0">
              <a:solidFill>
                <a:schemeClr val="bg1"/>
              </a:solidFill>
              <a:latin typeface="Kozuka Gothic Pr6N H" pitchFamily="34" charset="-128"/>
              <a:ea typeface="Kozuka Gothic Pr6N H" pitchFamily="34" charset="-128"/>
            </a:endParaRPr>
          </a:p>
          <a:p>
            <a:pPr algn="ctr"/>
            <a:endParaRPr lang="zh-CN" altLang="en-US" sz="1600" dirty="0">
              <a:solidFill>
                <a:schemeClr val="bg1"/>
              </a:solidFill>
              <a:latin typeface="Kozuka Gothic Pro L" pitchFamily="34" charset="-128"/>
              <a:ea typeface="Kozuka Gothic Pro L" pitchFamily="34" charset="-128"/>
            </a:endParaRPr>
          </a:p>
        </p:txBody>
      </p:sp>
    </p:spTree>
    <p:extLst>
      <p:ext uri="{BB962C8B-B14F-4D97-AF65-F5344CB8AC3E}">
        <p14:creationId xmlns:p14="http://schemas.microsoft.com/office/powerpoint/2010/main" val="221738475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nodePh="1">
                                  <p:stCondLst>
                                    <p:cond delay="0"/>
                                  </p:stCondLst>
                                  <p:endCondLst>
                                    <p:cond evt="begin" delay="0">
                                      <p:tn val="24"/>
                                    </p:cond>
                                  </p:endCondLst>
                                  <p:iterate type="lt">
                                    <p:tmPct val="0"/>
                                  </p:iterate>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1" presetClass="entr" presetSubtype="0" fill="hold" grpId="0" nodeType="clickEffect">
                                  <p:stCondLst>
                                    <p:cond delay="0"/>
                                  </p:stCondLst>
                                  <p:iterate type="lt">
                                    <p:tmPct val="10000"/>
                                  </p:iterate>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1"/>
                                        </p:tgtEl>
                                        <p:attrNameLst>
                                          <p:attrName>ppt_y</p:attrName>
                                        </p:attrNameLst>
                                      </p:cBhvr>
                                      <p:tavLst>
                                        <p:tav tm="0">
                                          <p:val>
                                            <p:strVal val="#ppt_y"/>
                                          </p:val>
                                        </p:tav>
                                        <p:tav tm="100000">
                                          <p:val>
                                            <p:strVal val="#ppt_y"/>
                                          </p:val>
                                        </p:tav>
                                      </p:tavLst>
                                    </p:anim>
                                    <p:anim calcmode="lin" valueType="num">
                                      <p:cBhvr>
                                        <p:cTn id="4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1"/>
                                        </p:tgtEl>
                                      </p:cBhvr>
                                    </p:animEffect>
                                  </p:childTnLst>
                                </p:cTn>
                              </p:par>
                            </p:childTnLst>
                          </p:cTn>
                        </p:par>
                        <p:par>
                          <p:cTn id="43" fill="hold">
                            <p:stCondLst>
                              <p:cond delay="75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1"/>
                                        </p:tgtEl>
                                      </p:cBhvr>
                                    </p:animEffect>
                                    <p:animScale>
                                      <p:cBhvr>
                                        <p:cTn id="46" dur="250" autoRev="1" fill="hold"/>
                                        <p:tgtEl>
                                          <p:spTgt spid="11"/>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circle(in)">
                                      <p:cBhvr>
                                        <p:cTn id="51" dur="2000"/>
                                        <p:tgtEl>
                                          <p:spTgt spid="10"/>
                                        </p:tgtEl>
                                      </p:cBhvr>
                                    </p:animEffect>
                                  </p:childTnLst>
                                </p:cTn>
                              </p:par>
                            </p:childTnLst>
                          </p:cTn>
                        </p:par>
                        <p:par>
                          <p:cTn id="52" fill="hold">
                            <p:stCondLst>
                              <p:cond delay="20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1000" fill="hold"/>
                                        <p:tgtEl>
                                          <p:spTgt spid="3"/>
                                        </p:tgtEl>
                                        <p:attrNameLst>
                                          <p:attrName>ppt_w</p:attrName>
                                        </p:attrNameLst>
                                      </p:cBhvr>
                                      <p:tavLst>
                                        <p:tav tm="0">
                                          <p:val>
                                            <p:fltVal val="0"/>
                                          </p:val>
                                        </p:tav>
                                        <p:tav tm="100000">
                                          <p:val>
                                            <p:strVal val="#ppt_w"/>
                                          </p:val>
                                        </p:tav>
                                      </p:tavLst>
                                    </p:anim>
                                    <p:anim calcmode="lin" valueType="num">
                                      <p:cBhvr>
                                        <p:cTn id="70" dur="1000" fill="hold"/>
                                        <p:tgtEl>
                                          <p:spTgt spid="3"/>
                                        </p:tgtEl>
                                        <p:attrNameLst>
                                          <p:attrName>ppt_h</p:attrName>
                                        </p:attrNameLst>
                                      </p:cBhvr>
                                      <p:tavLst>
                                        <p:tav tm="0">
                                          <p:val>
                                            <p:fltVal val="0"/>
                                          </p:val>
                                        </p:tav>
                                        <p:tav tm="100000">
                                          <p:val>
                                            <p:strVal val="#ppt_h"/>
                                          </p:val>
                                        </p:tav>
                                      </p:tavLst>
                                    </p:anim>
                                    <p:anim calcmode="lin" valueType="num">
                                      <p:cBhvr>
                                        <p:cTn id="71" dur="1000" fill="hold"/>
                                        <p:tgtEl>
                                          <p:spTgt spid="3"/>
                                        </p:tgtEl>
                                        <p:attrNameLst>
                                          <p:attrName>style.rotation</p:attrName>
                                        </p:attrNameLst>
                                      </p:cBhvr>
                                      <p:tavLst>
                                        <p:tav tm="0">
                                          <p:val>
                                            <p:fltVal val="90"/>
                                          </p:val>
                                        </p:tav>
                                        <p:tav tm="100000">
                                          <p:val>
                                            <p:fltVal val="0"/>
                                          </p:val>
                                        </p:tav>
                                      </p:tavLst>
                                    </p:anim>
                                    <p:animEffect transition="in" filter="fade">
                                      <p:cBhvr>
                                        <p:cTn id="72" dur="10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1">
                                            <p:txEl>
                                              <p:pRg st="0" end="0"/>
                                            </p:txEl>
                                          </p:spTgt>
                                        </p:tgtEl>
                                        <p:attrNameLst>
                                          <p:attrName>style.visibility</p:attrName>
                                        </p:attrNameLst>
                                      </p:cBhvr>
                                      <p:to>
                                        <p:strVal val="visible"/>
                                      </p:to>
                                    </p:set>
                                    <p:anim calcmode="lin" valueType="num">
                                      <p:cBhvr additive="base">
                                        <p:cTn id="7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10">
                                            <p:txEl>
                                              <p:pRg st="0" end="0"/>
                                            </p:txEl>
                                          </p:spTgt>
                                        </p:tgtEl>
                                        <p:attrNameLst>
                                          <p:attrName>style.visibility</p:attrName>
                                        </p:attrNameLst>
                                      </p:cBhvr>
                                      <p:to>
                                        <p:strVal val="visible"/>
                                      </p:to>
                                    </p:set>
                                    <p:animEffect transition="in" filter="barn(inVertical)">
                                      <p:cBhvr>
                                        <p:cTn id="83" dur="500"/>
                                        <p:tgtEl>
                                          <p:spTgt spid="10">
                                            <p:txEl>
                                              <p:pRg st="0" end="0"/>
                                            </p:txEl>
                                          </p:spTgt>
                                        </p:tgtEl>
                                      </p:cBhvr>
                                    </p:animEffect>
                                  </p:childTnLst>
                                </p:cTn>
                              </p:par>
                              <p:par>
                                <p:cTn id="84" presetID="16" presetClass="entr" presetSubtype="21" fill="hold" nodeType="withEffect">
                                  <p:stCondLst>
                                    <p:cond delay="0"/>
                                  </p:stCondLst>
                                  <p:childTnLst>
                                    <p:set>
                                      <p:cBhvr>
                                        <p:cTn id="85" dur="1" fill="hold">
                                          <p:stCondLst>
                                            <p:cond delay="0"/>
                                          </p:stCondLst>
                                        </p:cTn>
                                        <p:tgtEl>
                                          <p:spTgt spid="10">
                                            <p:txEl>
                                              <p:pRg st="1" end="1"/>
                                            </p:txEl>
                                          </p:spTgt>
                                        </p:tgtEl>
                                        <p:attrNameLst>
                                          <p:attrName>style.visibility</p:attrName>
                                        </p:attrNameLst>
                                      </p:cBhvr>
                                      <p:to>
                                        <p:strVal val="visible"/>
                                      </p:to>
                                    </p:set>
                                    <p:animEffect transition="in" filter="barn(inVertical)">
                                      <p:cBhvr>
                                        <p:cTn id="86" dur="500"/>
                                        <p:tgtEl>
                                          <p:spTgt spid="10">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4">
                                            <p:txEl>
                                              <p:pRg st="0" end="0"/>
                                            </p:txEl>
                                          </p:spTgt>
                                        </p:tgtEl>
                                        <p:attrNameLst>
                                          <p:attrName>style.visibility</p:attrName>
                                        </p:attrNameLst>
                                      </p:cBhvr>
                                      <p:to>
                                        <p:strVal val="visible"/>
                                      </p:to>
                                    </p:set>
                                    <p:anim calcmode="lin" valueType="num">
                                      <p:cBhvr additive="base">
                                        <p:cTn id="9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15">
                                            <p:txEl>
                                              <p:pRg st="0" end="0"/>
                                            </p:txEl>
                                          </p:spTgt>
                                        </p:tgtEl>
                                        <p:attrNameLst>
                                          <p:attrName>style.visibility</p:attrName>
                                        </p:attrNameLst>
                                      </p:cBhvr>
                                      <p:to>
                                        <p:strVal val="visible"/>
                                      </p:to>
                                    </p:set>
                                    <p:animEffect transition="in" filter="fade">
                                      <p:cBhvr>
                                        <p:cTn id="97" dur="1000"/>
                                        <p:tgtEl>
                                          <p:spTgt spid="15">
                                            <p:txEl>
                                              <p:pRg st="0" end="0"/>
                                            </p:txEl>
                                          </p:spTgt>
                                        </p:tgtEl>
                                      </p:cBhvr>
                                    </p:animEffect>
                                    <p:anim calcmode="lin" valueType="num">
                                      <p:cBhvr>
                                        <p:cTn id="9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nodeType="clickEffect">
                                  <p:stCondLst>
                                    <p:cond delay="0"/>
                                  </p:stCondLst>
                                  <p:childTnLst>
                                    <p:set>
                                      <p:cBhvr>
                                        <p:cTn id="103"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0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p:bldP spid="11" grpId="0"/>
      <p:bldP spid="11" grpId="1"/>
      <p:bldP spid="12" grpId="0" animBg="1"/>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1168053"/>
            <a:ext cx="12858750" cy="4104456"/>
          </a:xfrm>
          <a:prstGeom prst="rect">
            <a:avLst/>
          </a:prstGeom>
          <a:solidFill>
            <a:srgbClr val="F2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如何减小风险</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8"/>
          <p:cNvSpPr txBox="1"/>
          <p:nvPr/>
        </p:nvSpPr>
        <p:spPr>
          <a:xfrm>
            <a:off x="0" y="808013"/>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7" name="组合 66"/>
          <p:cNvGrpSpPr/>
          <p:nvPr/>
        </p:nvGrpSpPr>
        <p:grpSpPr>
          <a:xfrm>
            <a:off x="886327" y="591989"/>
            <a:ext cx="11086097" cy="0"/>
            <a:chOff x="1028775" y="591989"/>
            <a:chExt cx="11086097" cy="0"/>
          </a:xfrm>
        </p:grpSpPr>
        <p:cxnSp>
          <p:nvCxnSpPr>
            <p:cNvPr id="70" name="直接连接符 6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762" y="1384077"/>
            <a:ext cx="9503140" cy="3447031"/>
          </a:xfrm>
          <a:prstGeom prst="rect">
            <a:avLst/>
          </a:prstGeom>
        </p:spPr>
      </p:pic>
      <p:sp>
        <p:nvSpPr>
          <p:cNvPr id="26" name="TextBox 25"/>
          <p:cNvSpPr txBox="1"/>
          <p:nvPr/>
        </p:nvSpPr>
        <p:spPr>
          <a:xfrm>
            <a:off x="1388815" y="5920581"/>
            <a:ext cx="10225136" cy="584775"/>
          </a:xfrm>
          <a:prstGeom prst="rect">
            <a:avLst/>
          </a:prstGeom>
          <a:noFill/>
        </p:spPr>
        <p:txBody>
          <a:bodyPr wrap="square" rtlCol="0">
            <a:spAutoFit/>
          </a:bodyPr>
          <a:lstStyle/>
          <a:p>
            <a:r>
              <a:rPr lang="zh-CN" altLang="en-US" sz="1600" baseline="30000" dirty="0">
                <a:solidFill>
                  <a:schemeClr val="tx1">
                    <a:lumMod val="65000"/>
                    <a:lumOff val="35000"/>
                  </a:schemeClr>
                </a:solidFill>
              </a:rPr>
              <a:t> </a:t>
            </a:r>
            <a:r>
              <a:rPr lang="zh-CN" altLang="en-US" sz="1600" dirty="0">
                <a:solidFill>
                  <a:schemeClr val="tx1">
                    <a:lumMod val="65000"/>
                    <a:lumOff val="35000"/>
                  </a:schemeClr>
                </a:solidFill>
              </a:rPr>
              <a:t>为客户定制专属的理财投资服务，赢造客户、企业、员工共存共赢局面。遵循品尊质久，今世恒通；品质为本，财富为果的精神，有为才有位，有德方有得的人才理念及客户所需，我们所想，与时俱进，以人为本的服务理念</a:t>
            </a:r>
          </a:p>
        </p:txBody>
      </p:sp>
      <p:sp>
        <p:nvSpPr>
          <p:cNvPr id="27" name="等腰三角形 26"/>
          <p:cNvSpPr/>
          <p:nvPr/>
        </p:nvSpPr>
        <p:spPr>
          <a:xfrm rot="10800000">
            <a:off x="6069335" y="5200501"/>
            <a:ext cx="360039" cy="31037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4573385"/>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04" y="2322830"/>
            <a:ext cx="12857339" cy="2551749"/>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1125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1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5335293" y="2992447"/>
            <a:ext cx="4324739" cy="778996"/>
          </a:xfrm>
          <a:prstGeom prst="rect">
            <a:avLst/>
          </a:prstGeom>
          <a:noFill/>
        </p:spPr>
        <p:txBody>
          <a:bodyPr wrap="square" lIns="0" tIns="0" rIns="0" bIns="0" rtlCol="0">
            <a:spAutoFit/>
          </a:bodyPr>
          <a:lstStyle/>
          <a:p>
            <a:r>
              <a:rPr lang="zh-CN" altLang="en-US" sz="5062"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企业的文化</a:t>
            </a:r>
            <a:endParaRPr lang="en-GB" altLang="zh-CN" sz="5062"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5335293" y="3908392"/>
            <a:ext cx="4324739" cy="346249"/>
          </a:xfrm>
          <a:prstGeom prst="rect">
            <a:avLst/>
          </a:prstGeom>
          <a:noFill/>
        </p:spPr>
        <p:txBody>
          <a:bodyPr wrap="square" lIns="0" tIns="0" rIns="0" bIns="0" rtlCol="0">
            <a:spAutoFit/>
          </a:bodyPr>
          <a:lstStyle/>
          <a:p>
            <a:pPr eaLnBrk="0" hangingPunct="0"/>
            <a:r>
              <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点击此处添加副标题文本内容</a:t>
            </a:r>
          </a:p>
        </p:txBody>
      </p:sp>
    </p:spTree>
    <p:extLst>
      <p:ext uri="{BB962C8B-B14F-4D97-AF65-F5344CB8AC3E}">
        <p14:creationId xmlns:p14="http://schemas.microsoft.com/office/powerpoint/2010/main" val="358608188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24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企业的文化</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8"/>
          <p:cNvSpPr txBox="1"/>
          <p:nvPr/>
        </p:nvSpPr>
        <p:spPr>
          <a:xfrm>
            <a:off x="0" y="743527"/>
            <a:ext cx="12858749"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6" name="组合 55"/>
          <p:cNvGrpSpPr/>
          <p:nvPr/>
        </p:nvGrpSpPr>
        <p:grpSpPr>
          <a:xfrm>
            <a:off x="886327" y="591989"/>
            <a:ext cx="11086097" cy="0"/>
            <a:chOff x="1028775" y="591989"/>
            <a:chExt cx="11086097" cy="0"/>
          </a:xfrm>
        </p:grpSpPr>
        <p:cxnSp>
          <p:nvCxnSpPr>
            <p:cNvPr id="57" name="直接连接符 5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95" y="1192034"/>
            <a:ext cx="2847189" cy="5732467"/>
          </a:xfrm>
          <a:prstGeom prst="rect">
            <a:avLst/>
          </a:prstGeom>
        </p:spPr>
      </p:pic>
      <p:sp>
        <p:nvSpPr>
          <p:cNvPr id="9" name="矩形 8"/>
          <p:cNvSpPr/>
          <p:nvPr/>
        </p:nvSpPr>
        <p:spPr>
          <a:xfrm>
            <a:off x="2828975" y="1816125"/>
            <a:ext cx="8640960" cy="4536504"/>
          </a:xfrm>
          <a:prstGeom prst="rect">
            <a:avLst/>
          </a:prstGeom>
          <a:solidFill>
            <a:srgbClr val="EE7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1" name="TextBox 10"/>
          <p:cNvSpPr txBox="1"/>
          <p:nvPr/>
        </p:nvSpPr>
        <p:spPr>
          <a:xfrm>
            <a:off x="3693071" y="2176165"/>
            <a:ext cx="1584176" cy="461665"/>
          </a:xfrm>
          <a:prstGeom prst="rect">
            <a:avLst/>
          </a:prstGeom>
          <a:noFill/>
        </p:spPr>
        <p:txBody>
          <a:bodyPr wrap="square" rtlCol="0">
            <a:spAutoFit/>
          </a:bodyPr>
          <a:lstStyle/>
          <a:p>
            <a:r>
              <a:rPr lang="zh-CN" altLang="en-US" sz="2400" b="1" dirty="0" smtClean="0">
                <a:solidFill>
                  <a:schemeClr val="bg1"/>
                </a:solidFill>
                <a:latin typeface="微软雅黑" pitchFamily="34" charset="-122"/>
                <a:ea typeface="微软雅黑" pitchFamily="34" charset="-122"/>
              </a:rPr>
              <a:t>公司简介</a:t>
            </a:r>
            <a:endParaRPr lang="zh-CN" altLang="en-US" sz="2400" b="1" dirty="0">
              <a:solidFill>
                <a:schemeClr val="bg1"/>
              </a:solidFill>
              <a:latin typeface="微软雅黑" pitchFamily="34" charset="-122"/>
              <a:ea typeface="微软雅黑" pitchFamily="34" charset="-122"/>
            </a:endParaRPr>
          </a:p>
        </p:txBody>
      </p:sp>
      <p:sp>
        <p:nvSpPr>
          <p:cNvPr id="13" name="TextBox 12"/>
          <p:cNvSpPr txBox="1"/>
          <p:nvPr/>
        </p:nvSpPr>
        <p:spPr>
          <a:xfrm>
            <a:off x="3693071" y="2752229"/>
            <a:ext cx="6480720" cy="3293209"/>
          </a:xfrm>
          <a:prstGeom prst="rect">
            <a:avLst/>
          </a:prstGeom>
          <a:noFill/>
        </p:spPr>
        <p:txBody>
          <a:bodyPr wrap="square" rtlCol="0">
            <a:spAutoFit/>
          </a:bodyPr>
          <a:lstStyle/>
          <a:p>
            <a:r>
              <a:rPr lang="zh-CN" altLang="en-US" sz="1600" dirty="0">
                <a:solidFill>
                  <a:schemeClr val="bg1"/>
                </a:solidFill>
                <a:latin typeface="+mn-ea"/>
                <a:ea typeface="+mn-ea"/>
              </a:rPr>
              <a:t>中国</a:t>
            </a:r>
            <a:r>
              <a:rPr lang="en-US" altLang="zh-CN" sz="1600" dirty="0">
                <a:solidFill>
                  <a:schemeClr val="bg1"/>
                </a:solidFill>
                <a:latin typeface="+mn-ea"/>
                <a:ea typeface="+mn-ea"/>
              </a:rPr>
              <a:t>XXXX(</a:t>
            </a:r>
            <a:r>
              <a:rPr lang="zh-CN" altLang="en-US" sz="1600" dirty="0">
                <a:solidFill>
                  <a:schemeClr val="bg1"/>
                </a:solidFill>
                <a:latin typeface="+mn-ea"/>
                <a:ea typeface="+mn-ea"/>
              </a:rPr>
              <a:t>集团</a:t>
            </a:r>
            <a:r>
              <a:rPr lang="en-US" altLang="zh-CN" sz="1600" dirty="0">
                <a:solidFill>
                  <a:schemeClr val="bg1"/>
                </a:solidFill>
                <a:latin typeface="+mn-ea"/>
                <a:ea typeface="+mn-ea"/>
              </a:rPr>
              <a:t>)</a:t>
            </a:r>
            <a:r>
              <a:rPr lang="zh-CN" altLang="en-US" sz="1600" dirty="0">
                <a:solidFill>
                  <a:schemeClr val="bg1"/>
                </a:solidFill>
                <a:latin typeface="+mn-ea"/>
                <a:ea typeface="+mn-ea"/>
              </a:rPr>
              <a:t>股份有限公司（以下简称“中国</a:t>
            </a:r>
            <a:r>
              <a:rPr lang="en-US" altLang="zh-CN" sz="1600" dirty="0">
                <a:solidFill>
                  <a:schemeClr val="bg1"/>
                </a:solidFill>
                <a:latin typeface="+mn-ea"/>
                <a:ea typeface="+mn-ea"/>
              </a:rPr>
              <a:t>XX”</a:t>
            </a:r>
            <a:r>
              <a:rPr lang="zh-CN" altLang="en-US" sz="1600" dirty="0">
                <a:solidFill>
                  <a:schemeClr val="bg1"/>
                </a:solidFill>
                <a:latin typeface="+mn-ea"/>
                <a:ea typeface="+mn-ea"/>
              </a:rPr>
              <a:t>，“公司”，“集团”）于</a:t>
            </a:r>
            <a:r>
              <a:rPr lang="en-US" altLang="zh-CN" sz="1600" dirty="0">
                <a:solidFill>
                  <a:schemeClr val="bg1"/>
                </a:solidFill>
                <a:latin typeface="+mn-ea"/>
                <a:ea typeface="+mn-ea"/>
              </a:rPr>
              <a:t>19XX</a:t>
            </a:r>
            <a:r>
              <a:rPr lang="zh-CN" altLang="en-US" sz="1600" dirty="0">
                <a:solidFill>
                  <a:schemeClr val="bg1"/>
                </a:solidFill>
                <a:latin typeface="+mn-ea"/>
                <a:ea typeface="+mn-ea"/>
              </a:rPr>
              <a:t>年诞生于深圳</a:t>
            </a:r>
            <a:r>
              <a:rPr lang="en-US" altLang="zh-CN" sz="1600" dirty="0">
                <a:solidFill>
                  <a:schemeClr val="bg1"/>
                </a:solidFill>
                <a:latin typeface="+mn-ea"/>
                <a:ea typeface="+mn-ea"/>
              </a:rPr>
              <a:t>XX</a:t>
            </a:r>
            <a:r>
              <a:rPr lang="zh-CN" altLang="en-US" sz="1600" dirty="0">
                <a:solidFill>
                  <a:schemeClr val="bg1"/>
                </a:solidFill>
                <a:latin typeface="+mn-ea"/>
                <a:ea typeface="+mn-ea"/>
              </a:rPr>
              <a:t>，是中国第</a:t>
            </a:r>
            <a:r>
              <a:rPr lang="en-US" altLang="zh-CN" sz="1600" dirty="0">
                <a:solidFill>
                  <a:schemeClr val="bg1"/>
                </a:solidFill>
                <a:latin typeface="+mn-ea"/>
                <a:ea typeface="+mn-ea"/>
              </a:rPr>
              <a:t>X</a:t>
            </a:r>
            <a:r>
              <a:rPr lang="zh-CN" altLang="en-US" sz="1600" dirty="0">
                <a:solidFill>
                  <a:schemeClr val="bg1"/>
                </a:solidFill>
                <a:latin typeface="+mn-ea"/>
                <a:ea typeface="+mn-ea"/>
              </a:rPr>
              <a:t>家股份制金融企业，至今已 发展成为融保险、证券、投资等金融业务为一体的的整合、紧密、多元的综合金融服务集团。公司为香港联合交易所主板及上海证券交易所两地上市公司，股票代码 分别为</a:t>
            </a:r>
            <a:r>
              <a:rPr lang="en-US" altLang="zh-CN" sz="1600" dirty="0">
                <a:solidFill>
                  <a:schemeClr val="bg1"/>
                </a:solidFill>
                <a:latin typeface="+mn-ea"/>
                <a:ea typeface="+mn-ea"/>
              </a:rPr>
              <a:t>23XX8</a:t>
            </a:r>
            <a:r>
              <a:rPr lang="zh-CN" altLang="en-US" sz="1600" dirty="0">
                <a:solidFill>
                  <a:schemeClr val="bg1"/>
                </a:solidFill>
                <a:latin typeface="+mn-ea"/>
                <a:ea typeface="+mn-ea"/>
              </a:rPr>
              <a:t>和</a:t>
            </a:r>
            <a:r>
              <a:rPr lang="en-US" altLang="zh-CN" sz="1600" dirty="0">
                <a:solidFill>
                  <a:schemeClr val="bg1"/>
                </a:solidFill>
                <a:latin typeface="+mn-ea"/>
                <a:ea typeface="+mn-ea"/>
              </a:rPr>
              <a:t>XXXX318</a:t>
            </a:r>
            <a:r>
              <a:rPr lang="zh-CN" altLang="en-US" sz="1600" dirty="0">
                <a:solidFill>
                  <a:schemeClr val="bg1"/>
                </a:solidFill>
                <a:latin typeface="+mn-ea"/>
                <a:ea typeface="+mn-ea"/>
              </a:rPr>
              <a:t>。</a:t>
            </a:r>
            <a:br>
              <a:rPr lang="zh-CN" altLang="en-US" sz="1600" dirty="0">
                <a:solidFill>
                  <a:schemeClr val="bg1"/>
                </a:solidFill>
                <a:latin typeface="+mn-ea"/>
                <a:ea typeface="+mn-ea"/>
              </a:rPr>
            </a:br>
            <a:r>
              <a:rPr lang="zh-CN" altLang="en-US" sz="1600" dirty="0">
                <a:solidFill>
                  <a:schemeClr val="bg1"/>
                </a:solidFill>
                <a:latin typeface="+mn-ea"/>
                <a:ea typeface="+mn-ea"/>
              </a:rPr>
              <a:t> </a:t>
            </a:r>
            <a:br>
              <a:rPr lang="zh-CN" altLang="en-US" sz="1600" dirty="0">
                <a:solidFill>
                  <a:schemeClr val="bg1"/>
                </a:solidFill>
                <a:latin typeface="+mn-ea"/>
                <a:ea typeface="+mn-ea"/>
              </a:rPr>
            </a:br>
            <a:r>
              <a:rPr lang="zh-CN" altLang="en-US" sz="1600" dirty="0">
                <a:solidFill>
                  <a:schemeClr val="bg1"/>
                </a:solidFill>
                <a:latin typeface="+mn-ea"/>
                <a:ea typeface="+mn-ea"/>
              </a:rPr>
              <a:t>        中国</a:t>
            </a:r>
            <a:r>
              <a:rPr lang="en-US" altLang="zh-CN" sz="1600" dirty="0">
                <a:solidFill>
                  <a:schemeClr val="bg1"/>
                </a:solidFill>
                <a:latin typeface="+mn-ea"/>
                <a:ea typeface="+mn-ea"/>
              </a:rPr>
              <a:t>XX</a:t>
            </a:r>
            <a:r>
              <a:rPr lang="zh-CN" altLang="en-US" sz="1600" dirty="0">
                <a:solidFill>
                  <a:schemeClr val="bg1"/>
                </a:solidFill>
                <a:latin typeface="+mn-ea"/>
                <a:ea typeface="+mn-ea"/>
              </a:rPr>
              <a:t>的企业使命是：对股东负责，稳定回报，资产增值；对客户负责，服务至上，诚信保障；对员工负责，生涯规划，安居乐业；对社会负责，回馈社 会，建设国家。中国</a:t>
            </a:r>
            <a:r>
              <a:rPr lang="en-US" altLang="zh-CN" sz="1600" dirty="0">
                <a:solidFill>
                  <a:schemeClr val="bg1"/>
                </a:solidFill>
                <a:latin typeface="+mn-ea"/>
                <a:ea typeface="+mn-ea"/>
              </a:rPr>
              <a:t>XX</a:t>
            </a:r>
            <a:r>
              <a:rPr lang="zh-CN" altLang="en-US" sz="1600" dirty="0">
                <a:solidFill>
                  <a:schemeClr val="bg1"/>
                </a:solidFill>
                <a:latin typeface="+mn-ea"/>
                <a:ea typeface="+mn-ea"/>
              </a:rPr>
              <a:t>倡导以价值较大化为导向，以追求卓越为过程，做品德高尚和有价值的人，形成了“诚实、信任、进取、成就”的个人价值观，和“团结、 活力、学习、创新”的团队价值观。集团贯彻“竞争、激励、淘汰”三大机制，执行“差异、专业、领先、长远”的经营理念。</a:t>
            </a:r>
          </a:p>
        </p:txBody>
      </p:sp>
    </p:spTree>
    <p:extLst>
      <p:ext uri="{BB962C8B-B14F-4D97-AF65-F5344CB8AC3E}">
        <p14:creationId xmlns:p14="http://schemas.microsoft.com/office/powerpoint/2010/main" val="272432845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企业的成立</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8"/>
          <p:cNvSpPr txBox="1"/>
          <p:nvPr/>
        </p:nvSpPr>
        <p:spPr>
          <a:xfrm>
            <a:off x="0" y="829145"/>
            <a:ext cx="12858750"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p:cNvGrpSpPr/>
          <p:nvPr/>
        </p:nvGrpSpPr>
        <p:grpSpPr>
          <a:xfrm>
            <a:off x="886327" y="591989"/>
            <a:ext cx="11086097"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86" y="1172017"/>
            <a:ext cx="12457385" cy="582868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687" y="4292044"/>
            <a:ext cx="7638096" cy="552381"/>
          </a:xfrm>
          <a:prstGeom prst="rect">
            <a:avLst/>
          </a:prstGeom>
        </p:spPr>
      </p:pic>
      <p:sp>
        <p:nvSpPr>
          <p:cNvPr id="7" name="TextBox 6"/>
          <p:cNvSpPr txBox="1"/>
          <p:nvPr/>
        </p:nvSpPr>
        <p:spPr>
          <a:xfrm>
            <a:off x="4413151" y="2036113"/>
            <a:ext cx="3240360" cy="461665"/>
          </a:xfrm>
          <a:prstGeom prst="rect">
            <a:avLst/>
          </a:prstGeom>
          <a:noFill/>
        </p:spPr>
        <p:txBody>
          <a:bodyPr wrap="square" rtlCol="0">
            <a:spAutoFit/>
          </a:bodyPr>
          <a:lstStyle/>
          <a:p>
            <a:pPr algn="ctr"/>
            <a:r>
              <a:rPr lang="zh-CN" altLang="en-US" sz="2400" dirty="0" smtClean="0">
                <a:solidFill>
                  <a:schemeClr val="bg1"/>
                </a:solidFill>
                <a:latin typeface="黑体" pitchFamily="49" charset="-122"/>
                <a:ea typeface="黑体" pitchFamily="49" charset="-122"/>
              </a:rPr>
              <a:t>企业的理念</a:t>
            </a:r>
            <a:endParaRPr lang="zh-CN" altLang="en-US" sz="2400" dirty="0">
              <a:solidFill>
                <a:schemeClr val="bg1"/>
              </a:solidFill>
              <a:latin typeface="黑体" pitchFamily="49" charset="-122"/>
              <a:ea typeface="黑体" pitchFamily="49" charset="-122"/>
            </a:endParaRPr>
          </a:p>
        </p:txBody>
      </p:sp>
      <p:sp>
        <p:nvSpPr>
          <p:cNvPr id="9" name="TextBox 8"/>
          <p:cNvSpPr txBox="1"/>
          <p:nvPr/>
        </p:nvSpPr>
        <p:spPr>
          <a:xfrm>
            <a:off x="2252911" y="2828201"/>
            <a:ext cx="8136904" cy="954107"/>
          </a:xfrm>
          <a:prstGeom prst="rect">
            <a:avLst/>
          </a:prstGeom>
          <a:noFill/>
        </p:spPr>
        <p:txBody>
          <a:bodyPr wrap="square" rtlCol="0">
            <a:spAutoFit/>
          </a:bodyPr>
          <a:lstStyle/>
          <a:p>
            <a:pPr algn="ctr"/>
            <a:r>
              <a:rPr lang="zh-CN" altLang="en-US" sz="1400" dirty="0" smtClean="0">
                <a:solidFill>
                  <a:schemeClr val="bg1">
                    <a:lumMod val="85000"/>
                  </a:schemeClr>
                </a:solidFill>
              </a:rPr>
              <a:t>致力于</a:t>
            </a:r>
            <a:r>
              <a:rPr lang="zh-CN" altLang="en-US" sz="1400" dirty="0">
                <a:solidFill>
                  <a:schemeClr val="bg1">
                    <a:lumMod val="85000"/>
                  </a:schemeClr>
                </a:solidFill>
              </a:rPr>
              <a:t>科技类、创新类企业股权投资以及网游、手游研发运营、网络软件开发等互动娱乐领域的综合性、专业性、创新型</a:t>
            </a:r>
            <a:r>
              <a:rPr lang="zh-CN" altLang="en-US" sz="1400" dirty="0" smtClean="0">
                <a:solidFill>
                  <a:schemeClr val="bg1">
                    <a:lumMod val="85000"/>
                  </a:schemeClr>
                </a:solidFill>
              </a:rPr>
              <a:t>公司，打造多元化</a:t>
            </a:r>
            <a:r>
              <a:rPr lang="zh-CN" altLang="en-US" sz="1400" dirty="0">
                <a:solidFill>
                  <a:schemeClr val="bg1">
                    <a:lumMod val="85000"/>
                  </a:schemeClr>
                </a:solidFill>
              </a:rPr>
              <a:t>、专业化、市场化</a:t>
            </a:r>
            <a:r>
              <a:rPr lang="zh-CN" altLang="en-US" sz="1400" dirty="0" smtClean="0">
                <a:solidFill>
                  <a:schemeClr val="bg1">
                    <a:lumMod val="85000"/>
                  </a:schemeClr>
                </a:solidFill>
              </a:rPr>
              <a:t>。</a:t>
            </a:r>
            <a:r>
              <a:rPr lang="zh-CN" altLang="en-US" sz="1400" baseline="30000" dirty="0" smtClean="0">
                <a:solidFill>
                  <a:schemeClr val="bg1">
                    <a:lumMod val="85000"/>
                  </a:schemeClr>
                </a:solidFill>
              </a:rPr>
              <a:t> </a:t>
            </a:r>
            <a:r>
              <a:rPr lang="zh-CN" altLang="en-US" sz="1400" dirty="0" smtClean="0">
                <a:solidFill>
                  <a:schemeClr val="bg1">
                    <a:lumMod val="85000"/>
                  </a:schemeClr>
                </a:solidFill>
              </a:rPr>
              <a:t>为客户定制专属的理财投资服务，赢造客户、企业、员工共存共赢局面。遵循品尊质久，今世恒通；品质为本，财富为果的精神，有为才有位，有德方有得的人才理念及客户所需，我们所想，与时俱进，以人为本的服务理念</a:t>
            </a:r>
            <a:endParaRPr lang="zh-CN" altLang="en-US" sz="1400" dirty="0">
              <a:solidFill>
                <a:schemeClr val="bg1">
                  <a:lumMod val="85000"/>
                </a:schemeClr>
              </a:solidFill>
            </a:endParaRPr>
          </a:p>
        </p:txBody>
      </p:sp>
      <p:sp>
        <p:nvSpPr>
          <p:cNvPr id="10" name="TextBox 9"/>
          <p:cNvSpPr txBox="1"/>
          <p:nvPr/>
        </p:nvSpPr>
        <p:spPr>
          <a:xfrm>
            <a:off x="8877647" y="5184720"/>
            <a:ext cx="1728192" cy="307777"/>
          </a:xfrm>
          <a:prstGeom prst="rect">
            <a:avLst/>
          </a:prstGeom>
          <a:noFill/>
        </p:spPr>
        <p:txBody>
          <a:bodyPr wrap="square" rtlCol="0">
            <a:spAutoFit/>
          </a:bodyPr>
          <a:lstStyle/>
          <a:p>
            <a:pPr algn="ctr"/>
            <a:r>
              <a:rPr lang="zh-CN" altLang="en-US" sz="1400" dirty="0" smtClean="0">
                <a:solidFill>
                  <a:schemeClr val="bg1"/>
                </a:solidFill>
                <a:latin typeface="+mn-ea"/>
                <a:ea typeface="+mn-ea"/>
              </a:rPr>
              <a:t>品牌成立</a:t>
            </a:r>
            <a:endParaRPr lang="zh-CN" altLang="en-US" sz="1400" dirty="0">
              <a:solidFill>
                <a:schemeClr val="bg1"/>
              </a:solidFill>
              <a:latin typeface="+mn-ea"/>
              <a:ea typeface="+mn-ea"/>
            </a:endParaRPr>
          </a:p>
        </p:txBody>
      </p:sp>
      <p:sp>
        <p:nvSpPr>
          <p:cNvPr id="48" name="TextBox 47"/>
          <p:cNvSpPr txBox="1"/>
          <p:nvPr/>
        </p:nvSpPr>
        <p:spPr>
          <a:xfrm>
            <a:off x="5277247" y="5132457"/>
            <a:ext cx="1728192" cy="523220"/>
          </a:xfrm>
          <a:prstGeom prst="rect">
            <a:avLst/>
          </a:prstGeom>
          <a:noFill/>
        </p:spPr>
        <p:txBody>
          <a:bodyPr wrap="square" rtlCol="0">
            <a:spAutoFit/>
          </a:bodyPr>
          <a:lstStyle/>
          <a:p>
            <a:pPr algn="ctr"/>
            <a:r>
              <a:rPr lang="zh-CN" altLang="en-US" sz="1400" dirty="0" smtClean="0">
                <a:solidFill>
                  <a:schemeClr val="bg1"/>
                </a:solidFill>
                <a:latin typeface="+mn-ea"/>
                <a:ea typeface="+mn-ea"/>
              </a:rPr>
              <a:t>初步入驻金融</a:t>
            </a:r>
            <a:endParaRPr lang="en-US" altLang="zh-CN" sz="1400" dirty="0" smtClean="0">
              <a:solidFill>
                <a:schemeClr val="bg1"/>
              </a:solidFill>
              <a:latin typeface="+mn-ea"/>
              <a:ea typeface="+mn-ea"/>
            </a:endParaRPr>
          </a:p>
          <a:p>
            <a:pPr algn="ctr"/>
            <a:r>
              <a:rPr lang="zh-CN" altLang="en-US" sz="1400" dirty="0" smtClean="0">
                <a:solidFill>
                  <a:schemeClr val="bg1"/>
                </a:solidFill>
                <a:latin typeface="+mn-ea"/>
                <a:ea typeface="+mn-ea"/>
              </a:rPr>
              <a:t>投资市场</a:t>
            </a:r>
            <a:endParaRPr lang="zh-CN" altLang="en-US" sz="1400" dirty="0">
              <a:solidFill>
                <a:schemeClr val="bg1"/>
              </a:solidFill>
              <a:latin typeface="+mn-ea"/>
              <a:ea typeface="+mn-ea"/>
            </a:endParaRPr>
          </a:p>
        </p:txBody>
      </p:sp>
      <p:sp>
        <p:nvSpPr>
          <p:cNvPr id="11" name="TextBox 10"/>
          <p:cNvSpPr txBox="1"/>
          <p:nvPr/>
        </p:nvSpPr>
        <p:spPr>
          <a:xfrm>
            <a:off x="2108895" y="5132457"/>
            <a:ext cx="1445408" cy="800219"/>
          </a:xfrm>
          <a:prstGeom prst="rect">
            <a:avLst/>
          </a:prstGeom>
          <a:noFill/>
        </p:spPr>
        <p:txBody>
          <a:bodyPr wrap="square" rtlCol="0">
            <a:spAutoFit/>
          </a:bodyPr>
          <a:lstStyle/>
          <a:p>
            <a:pPr algn="ctr"/>
            <a:r>
              <a:rPr lang="zh-CN" altLang="en-US" sz="1400" dirty="0">
                <a:solidFill>
                  <a:schemeClr val="bg1"/>
                </a:solidFill>
                <a:latin typeface="+mn-ea"/>
                <a:ea typeface="+mn-ea"/>
              </a:rPr>
              <a:t>全面入驻金融</a:t>
            </a:r>
            <a:endParaRPr lang="en-US" altLang="zh-CN" sz="1400" dirty="0">
              <a:solidFill>
                <a:schemeClr val="bg1"/>
              </a:solidFill>
              <a:latin typeface="+mn-ea"/>
              <a:ea typeface="+mn-ea"/>
            </a:endParaRPr>
          </a:p>
          <a:p>
            <a:pPr algn="ctr"/>
            <a:r>
              <a:rPr lang="zh-CN" altLang="en-US" sz="1400" dirty="0">
                <a:solidFill>
                  <a:schemeClr val="bg1"/>
                </a:solidFill>
                <a:latin typeface="+mn-ea"/>
                <a:ea typeface="+mn-ea"/>
              </a:rPr>
              <a:t>投资市场</a:t>
            </a:r>
          </a:p>
          <a:p>
            <a:endParaRPr lang="zh-CN" altLang="en-US" dirty="0"/>
          </a:p>
        </p:txBody>
      </p:sp>
    </p:spTree>
    <p:extLst>
      <p:ext uri="{BB962C8B-B14F-4D97-AF65-F5344CB8AC3E}">
        <p14:creationId xmlns:p14="http://schemas.microsoft.com/office/powerpoint/2010/main" val="180257090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1000" fill="hold"/>
                                        <p:tgtEl>
                                          <p:spTgt spid="3"/>
                                        </p:tgtEl>
                                        <p:attrNameLst>
                                          <p:attrName>ppt_w</p:attrName>
                                        </p:attrNameLst>
                                      </p:cBhvr>
                                      <p:tavLst>
                                        <p:tav tm="0">
                                          <p:val>
                                            <p:fltVal val="0"/>
                                          </p:val>
                                        </p:tav>
                                        <p:tav tm="100000">
                                          <p:val>
                                            <p:strVal val="#ppt_w"/>
                                          </p:val>
                                        </p:tav>
                                      </p:tavLst>
                                    </p:anim>
                                    <p:anim calcmode="lin" valueType="num">
                                      <p:cBhvr>
                                        <p:cTn id="38" dur="1000" fill="hold"/>
                                        <p:tgtEl>
                                          <p:spTgt spid="3"/>
                                        </p:tgtEl>
                                        <p:attrNameLst>
                                          <p:attrName>ppt_h</p:attrName>
                                        </p:attrNameLst>
                                      </p:cBhvr>
                                      <p:tavLst>
                                        <p:tav tm="0">
                                          <p:val>
                                            <p:fltVal val="0"/>
                                          </p:val>
                                        </p:tav>
                                        <p:tav tm="100000">
                                          <p:val>
                                            <p:strVal val="#ppt_h"/>
                                          </p:val>
                                        </p:tav>
                                      </p:tavLst>
                                    </p:anim>
                                    <p:anim calcmode="lin" valueType="num">
                                      <p:cBhvr>
                                        <p:cTn id="39" dur="1000" fill="hold"/>
                                        <p:tgtEl>
                                          <p:spTgt spid="3"/>
                                        </p:tgtEl>
                                        <p:attrNameLst>
                                          <p:attrName>style.rotation</p:attrName>
                                        </p:attrNameLst>
                                      </p:cBhvr>
                                      <p:tavLst>
                                        <p:tav tm="0">
                                          <p:val>
                                            <p:fltVal val="90"/>
                                          </p:val>
                                        </p:tav>
                                        <p:tav tm="100000">
                                          <p:val>
                                            <p:fltVal val="0"/>
                                          </p:val>
                                        </p:tav>
                                      </p:tavLst>
                                    </p:anim>
                                    <p:animEffect transition="in" filter="fade">
                                      <p:cBhvr>
                                        <p:cTn id="40" dur="10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4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815" y="1219374"/>
            <a:ext cx="10058400" cy="3981127"/>
          </a:xfrm>
          <a:prstGeom prst="rect">
            <a:avLst/>
          </a:prstGeom>
        </p:spPr>
      </p:pic>
      <p:sp>
        <p:nvSpPr>
          <p:cNvPr id="38"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企业取得成就</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8"/>
          <p:cNvSpPr txBox="1"/>
          <p:nvPr/>
        </p:nvSpPr>
        <p:spPr>
          <a:xfrm>
            <a:off x="0" y="808593"/>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0" name="组合 39"/>
          <p:cNvGrpSpPr/>
          <p:nvPr/>
        </p:nvGrpSpPr>
        <p:grpSpPr>
          <a:xfrm>
            <a:off x="886327" y="591989"/>
            <a:ext cx="11086097" cy="0"/>
            <a:chOff x="1028775" y="591989"/>
            <a:chExt cx="11086097" cy="0"/>
          </a:xfrm>
        </p:grpSpPr>
        <p:cxnSp>
          <p:nvCxnSpPr>
            <p:cNvPr id="41" name="直接连接符 40"/>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316807" y="5344517"/>
            <a:ext cx="8352928" cy="1708160"/>
          </a:xfrm>
          <a:prstGeom prst="rect">
            <a:avLst/>
          </a:prstGeom>
          <a:noFill/>
        </p:spPr>
        <p:txBody>
          <a:bodyPr wrap="square" rtlCol="0">
            <a:spAutoFit/>
          </a:bodyPr>
          <a:lstStyle/>
          <a:p>
            <a:pPr>
              <a:lnSpc>
                <a:spcPct val="150000"/>
              </a:lnSpc>
            </a:pPr>
            <a:r>
              <a:rPr lang="en-US" altLang="zh-CN" sz="1400" dirty="0">
                <a:latin typeface="+mn-ea"/>
                <a:ea typeface="+mn-ea"/>
              </a:rPr>
              <a:t>2010</a:t>
            </a:r>
            <a:r>
              <a:rPr lang="zh-CN" altLang="en-US" sz="1400" dirty="0">
                <a:latin typeface="+mn-ea"/>
                <a:ea typeface="+mn-ea"/>
              </a:rPr>
              <a:t>年</a:t>
            </a:r>
            <a:r>
              <a:rPr lang="zh-CN" altLang="en-US" sz="1400" dirty="0" smtClean="0">
                <a:latin typeface="+mn-ea"/>
                <a:ea typeface="+mn-ea"/>
              </a:rPr>
              <a:t>，与</a:t>
            </a:r>
            <a:r>
              <a:rPr lang="zh-CN" altLang="en-US" sz="1400" dirty="0">
                <a:latin typeface="+mn-ea"/>
                <a:ea typeface="+mn-ea"/>
              </a:rPr>
              <a:t>民生银行、东亚银行以及招商银行合作，形成战略联盟，实现与银行业务的对接</a:t>
            </a:r>
            <a:r>
              <a:rPr lang="zh-CN" altLang="en-US" sz="1400" dirty="0" smtClean="0">
                <a:latin typeface="+mn-ea"/>
                <a:ea typeface="+mn-ea"/>
              </a:rPr>
              <a:t>；</a:t>
            </a:r>
            <a:endParaRPr lang="en-US" altLang="zh-CN" sz="1400" dirty="0" smtClean="0">
              <a:latin typeface="+mn-ea"/>
              <a:ea typeface="+mn-ea"/>
            </a:endParaRPr>
          </a:p>
          <a:p>
            <a:pPr>
              <a:lnSpc>
                <a:spcPct val="150000"/>
              </a:lnSpc>
            </a:pPr>
            <a:r>
              <a:rPr lang="en-US" altLang="zh-CN" sz="1400" dirty="0" smtClean="0">
                <a:latin typeface="+mn-ea"/>
                <a:ea typeface="+mn-ea"/>
              </a:rPr>
              <a:t>2013</a:t>
            </a:r>
            <a:r>
              <a:rPr lang="zh-CN" altLang="en-US" sz="1400" dirty="0">
                <a:latin typeface="+mn-ea"/>
                <a:ea typeface="+mn-ea"/>
              </a:rPr>
              <a:t>年</a:t>
            </a:r>
            <a:r>
              <a:rPr lang="en-US" altLang="zh-CN" sz="1400" dirty="0">
                <a:latin typeface="+mn-ea"/>
                <a:ea typeface="+mn-ea"/>
              </a:rPr>
              <a:t>8</a:t>
            </a:r>
            <a:r>
              <a:rPr lang="zh-CN" altLang="en-US" sz="1400" dirty="0">
                <a:latin typeface="+mn-ea"/>
                <a:ea typeface="+mn-ea"/>
              </a:rPr>
              <a:t>月</a:t>
            </a:r>
            <a:r>
              <a:rPr lang="zh-CN" altLang="en-US" sz="1400" dirty="0" smtClean="0">
                <a:latin typeface="+mn-ea"/>
                <a:ea typeface="+mn-ea"/>
              </a:rPr>
              <a:t>，控股</a:t>
            </a:r>
            <a:r>
              <a:rPr lang="zh-CN" altLang="en-US" sz="1400" dirty="0">
                <a:latin typeface="+mn-ea"/>
                <a:ea typeface="+mn-ea"/>
              </a:rPr>
              <a:t>集团强力推出优享卡暨“优享鑫生活”活动，实现跨行业、跨领域的再次融汇</a:t>
            </a:r>
            <a:r>
              <a:rPr lang="zh-CN" altLang="en-US" sz="1400" dirty="0" smtClean="0">
                <a:latin typeface="+mn-ea"/>
                <a:ea typeface="+mn-ea"/>
              </a:rPr>
              <a:t>；</a:t>
            </a:r>
            <a:endParaRPr lang="en-US" altLang="zh-CN" sz="1400" dirty="0" smtClean="0">
              <a:latin typeface="+mn-ea"/>
              <a:ea typeface="+mn-ea"/>
            </a:endParaRPr>
          </a:p>
          <a:p>
            <a:pPr>
              <a:lnSpc>
                <a:spcPct val="150000"/>
              </a:lnSpc>
            </a:pPr>
            <a:r>
              <a:rPr lang="en-US" altLang="zh-CN" sz="1400" dirty="0">
                <a:latin typeface="+mn-ea"/>
                <a:ea typeface="+mn-ea"/>
              </a:rPr>
              <a:t>2013</a:t>
            </a:r>
            <a:r>
              <a:rPr lang="zh-CN" altLang="en-US" sz="1400" dirty="0">
                <a:latin typeface="+mn-ea"/>
                <a:ea typeface="+mn-ea"/>
              </a:rPr>
              <a:t>年</a:t>
            </a:r>
            <a:r>
              <a:rPr lang="en-US" altLang="zh-CN" sz="1400" dirty="0">
                <a:latin typeface="+mn-ea"/>
                <a:ea typeface="+mn-ea"/>
              </a:rPr>
              <a:t>11</a:t>
            </a:r>
            <a:r>
              <a:rPr lang="zh-CN" altLang="en-US" sz="1400" dirty="0">
                <a:latin typeface="+mn-ea"/>
                <a:ea typeface="+mn-ea"/>
              </a:rPr>
              <a:t>月</a:t>
            </a:r>
            <a:r>
              <a:rPr lang="zh-CN" altLang="en-US" sz="1400" dirty="0" smtClean="0">
                <a:latin typeface="+mn-ea"/>
                <a:ea typeface="+mn-ea"/>
              </a:rPr>
              <a:t>，控股</a:t>
            </a:r>
            <a:r>
              <a:rPr lang="zh-CN" altLang="en-US" sz="1400" dirty="0">
                <a:latin typeface="+mn-ea"/>
                <a:ea typeface="+mn-ea"/>
              </a:rPr>
              <a:t>集团荣获第九届中国证券市场年会金爵奖</a:t>
            </a:r>
            <a:r>
              <a:rPr lang="zh-CN" altLang="en-US" sz="1400" dirty="0" smtClean="0">
                <a:latin typeface="+mn-ea"/>
                <a:ea typeface="+mn-ea"/>
              </a:rPr>
              <a:t>；</a:t>
            </a:r>
            <a:endParaRPr lang="en-US" altLang="zh-CN" sz="1400" dirty="0" smtClean="0">
              <a:latin typeface="+mn-ea"/>
              <a:ea typeface="+mn-ea"/>
            </a:endParaRPr>
          </a:p>
          <a:p>
            <a:pPr>
              <a:lnSpc>
                <a:spcPct val="150000"/>
              </a:lnSpc>
            </a:pPr>
            <a:r>
              <a:rPr lang="en-US" altLang="zh-CN" sz="1400" dirty="0" smtClean="0">
                <a:latin typeface="+mn-ea"/>
                <a:ea typeface="+mn-ea"/>
              </a:rPr>
              <a:t>2015</a:t>
            </a:r>
            <a:r>
              <a:rPr lang="zh-CN" altLang="en-US" sz="1400" dirty="0">
                <a:latin typeface="+mn-ea"/>
                <a:ea typeface="+mn-ea"/>
              </a:rPr>
              <a:t>年</a:t>
            </a:r>
            <a:r>
              <a:rPr lang="en-US" altLang="zh-CN" sz="1400" dirty="0">
                <a:latin typeface="+mn-ea"/>
                <a:ea typeface="+mn-ea"/>
              </a:rPr>
              <a:t>6</a:t>
            </a:r>
            <a:r>
              <a:rPr lang="zh-CN" altLang="en-US" sz="1400" dirty="0">
                <a:latin typeface="+mn-ea"/>
                <a:ea typeface="+mn-ea"/>
              </a:rPr>
              <a:t>月</a:t>
            </a:r>
            <a:r>
              <a:rPr lang="zh-CN" altLang="en-US" sz="1400" dirty="0" smtClean="0">
                <a:latin typeface="+mn-ea"/>
                <a:ea typeface="+mn-ea"/>
              </a:rPr>
              <a:t>，与</a:t>
            </a:r>
            <a:r>
              <a:rPr lang="zh-CN" altLang="en-US" sz="1400" dirty="0">
                <a:latin typeface="+mn-ea"/>
                <a:ea typeface="+mn-ea"/>
              </a:rPr>
              <a:t>中信建投证券签订战略合作协议</a:t>
            </a:r>
            <a:r>
              <a:rPr lang="zh-CN" altLang="en-US" sz="1400" dirty="0" smtClean="0">
                <a:latin typeface="+mn-ea"/>
                <a:ea typeface="+mn-ea"/>
              </a:rPr>
              <a:t>；</a:t>
            </a:r>
            <a:endParaRPr lang="en-US" altLang="zh-CN" sz="1400" dirty="0" smtClean="0">
              <a:latin typeface="+mn-ea"/>
              <a:ea typeface="+mn-ea"/>
            </a:endParaRPr>
          </a:p>
          <a:p>
            <a:pPr>
              <a:lnSpc>
                <a:spcPct val="150000"/>
              </a:lnSpc>
            </a:pPr>
            <a:r>
              <a:rPr lang="en-US" altLang="zh-CN" sz="1400" dirty="0" smtClean="0">
                <a:latin typeface="+mn-ea"/>
                <a:ea typeface="+mn-ea"/>
              </a:rPr>
              <a:t>2016</a:t>
            </a:r>
            <a:r>
              <a:rPr lang="zh-CN" altLang="en-US" sz="1400" dirty="0">
                <a:latin typeface="+mn-ea"/>
                <a:ea typeface="+mn-ea"/>
              </a:rPr>
              <a:t>年</a:t>
            </a:r>
            <a:r>
              <a:rPr lang="en-US" altLang="zh-CN" sz="1400" dirty="0">
                <a:latin typeface="+mn-ea"/>
                <a:ea typeface="+mn-ea"/>
              </a:rPr>
              <a:t>4</a:t>
            </a:r>
            <a:r>
              <a:rPr lang="zh-CN" altLang="en-US" sz="1400" dirty="0">
                <a:latin typeface="+mn-ea"/>
                <a:ea typeface="+mn-ea"/>
              </a:rPr>
              <a:t>月 “</a:t>
            </a:r>
            <a:r>
              <a:rPr lang="en-US" altLang="zh-CN" sz="1400" dirty="0">
                <a:latin typeface="+mn-ea"/>
                <a:ea typeface="+mn-ea"/>
              </a:rPr>
              <a:t>2016‘</a:t>
            </a:r>
            <a:r>
              <a:rPr lang="zh-CN" altLang="en-US" sz="1400" dirty="0">
                <a:latin typeface="+mn-ea"/>
                <a:ea typeface="+mn-ea"/>
              </a:rPr>
              <a:t>品今杯’首届全国量化投资策略设计大赛”在北京对外经济贸易大学</a:t>
            </a:r>
            <a:r>
              <a:rPr lang="zh-CN" altLang="en-US" sz="1400" dirty="0" smtClean="0">
                <a:latin typeface="+mn-ea"/>
                <a:ea typeface="+mn-ea"/>
              </a:rPr>
              <a:t>举；</a:t>
            </a:r>
            <a:endParaRPr lang="en-US" altLang="zh-CN" sz="1400" dirty="0">
              <a:latin typeface="+mn-ea"/>
              <a:ea typeface="+mn-ea"/>
            </a:endParaRPr>
          </a:p>
        </p:txBody>
      </p:sp>
    </p:spTree>
    <p:extLst>
      <p:ext uri="{BB962C8B-B14F-4D97-AF65-F5344CB8AC3E}">
        <p14:creationId xmlns:p14="http://schemas.microsoft.com/office/powerpoint/2010/main" val="339456194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1"/>
          <p:cNvGrpSpPr>
            <a:grpSpLocks/>
          </p:cNvGrpSpPr>
          <p:nvPr/>
        </p:nvGrpSpPr>
        <p:grpSpPr bwMode="auto">
          <a:xfrm>
            <a:off x="353" y="1573890"/>
            <a:ext cx="2571609" cy="5058390"/>
            <a:chOff x="-1" y="0"/>
            <a:chExt cx="1829063" cy="3596384"/>
          </a:xfrm>
        </p:grpSpPr>
        <p:sp>
          <p:nvSpPr>
            <p:cNvPr id="19458" name="AutoShape 2" descr="pic12.jpg"/>
            <p:cNvSpPr>
              <a:spLocks/>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1">
              <a:blip r:embed="rId3" cstate="email">
                <a:extLst>
                  <a:ext uri="{28A0092B-C50C-407E-A947-70E740481C1C}">
                    <a14:useLocalDpi xmlns:a14="http://schemas.microsoft.com/office/drawing/2010/main"/>
                  </a:ext>
                </a:extLst>
              </a:blip>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9459" name="AutoShape 3"/>
            <p:cNvSpPr>
              <a:spLocks/>
            </p:cNvSpPr>
            <p:nvPr/>
          </p:nvSpPr>
          <p:spPr bwMode="auto">
            <a:xfrm>
              <a:off x="-1" y="1798192"/>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9460" name="AutoShape 4"/>
            <p:cNvSpPr>
              <a:spLocks/>
            </p:cNvSpPr>
            <p:nvPr/>
          </p:nvSpPr>
          <p:spPr bwMode="auto">
            <a:xfrm>
              <a:off x="187351" y="2493345"/>
              <a:ext cx="1436893" cy="115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p>
              <a:pPr algn="just">
                <a:lnSpc>
                  <a:spcPct val="150000"/>
                </a:lnSpc>
              </a:pP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1" name="AutoShape 5"/>
            <p:cNvSpPr>
              <a:spLocks/>
            </p:cNvSpPr>
            <p:nvPr/>
          </p:nvSpPr>
          <p:spPr bwMode="auto">
            <a:xfrm>
              <a:off x="275469" y="2281610"/>
              <a:ext cx="1260656" cy="153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p>
              <a:pPr algn="ctr"/>
              <a:r>
                <a:rPr lang="zh-CN" altLang="en-US"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投资决策委员会</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462" name="Group 6"/>
          <p:cNvGrpSpPr>
            <a:grpSpLocks/>
          </p:cNvGrpSpPr>
          <p:nvPr/>
        </p:nvGrpSpPr>
        <p:grpSpPr bwMode="auto">
          <a:xfrm>
            <a:off x="5141340" y="1573890"/>
            <a:ext cx="2573840" cy="5058390"/>
            <a:chOff x="0" y="-1"/>
            <a:chExt cx="1830362" cy="3596385"/>
          </a:xfrm>
        </p:grpSpPr>
        <p:pic>
          <p:nvPicPr>
            <p:cNvPr id="19463" name="Picture 7" descr="pic10.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
              <a:ext cx="1828775" cy="1798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AutoShape 8"/>
            <p:cNvSpPr>
              <a:spLocks/>
            </p:cNvSpPr>
            <p:nvPr/>
          </p:nvSpPr>
          <p:spPr bwMode="auto">
            <a:xfrm>
              <a:off x="1587" y="1798192"/>
              <a:ext cx="1828775"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19466" name="AutoShape 10"/>
          <p:cNvSpPr>
            <a:spLocks/>
          </p:cNvSpPr>
          <p:nvPr/>
        </p:nvSpPr>
        <p:spPr bwMode="auto">
          <a:xfrm>
            <a:off x="5418146" y="4480421"/>
            <a:ext cx="1988691"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p>
            <a:pPr algn="ct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基金管理部门</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467" name="Group 11"/>
          <p:cNvGrpSpPr>
            <a:grpSpLocks/>
          </p:cNvGrpSpPr>
          <p:nvPr/>
        </p:nvGrpSpPr>
        <p:grpSpPr bwMode="auto">
          <a:xfrm>
            <a:off x="7712948" y="1573890"/>
            <a:ext cx="2571609" cy="5058390"/>
            <a:chOff x="-1" y="0"/>
            <a:chExt cx="1829063" cy="3596384"/>
          </a:xfrm>
        </p:grpSpPr>
        <p:sp>
          <p:nvSpPr>
            <p:cNvPr id="19468" name="AutoShape 12"/>
            <p:cNvSpPr>
              <a:spLocks/>
            </p:cNvSpPr>
            <p:nvPr/>
          </p:nvSpPr>
          <p:spPr bwMode="auto">
            <a:xfrm>
              <a:off x="-1" y="0"/>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pic>
          <p:nvPicPr>
            <p:cNvPr id="19469" name="Picture 13" descr="pic9.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 y="1798192"/>
              <a:ext cx="1829063" cy="1798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70" name="AutoShape 14"/>
            <p:cNvSpPr>
              <a:spLocks/>
            </p:cNvSpPr>
            <p:nvPr/>
          </p:nvSpPr>
          <p:spPr bwMode="auto">
            <a:xfrm>
              <a:off x="193014" y="674521"/>
              <a:ext cx="1443033" cy="115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p>
              <a:pPr algn="just">
                <a:lnSpc>
                  <a:spcPct val="150000"/>
                </a:lnSpc>
              </a:pP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1" name="AutoShape 15"/>
            <p:cNvSpPr>
              <a:spLocks/>
            </p:cNvSpPr>
            <p:nvPr/>
          </p:nvSpPr>
          <p:spPr bwMode="auto">
            <a:xfrm>
              <a:off x="106377" y="393602"/>
              <a:ext cx="1616307" cy="3078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客户服务部门</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472" name="Group 16"/>
          <p:cNvGrpSpPr>
            <a:grpSpLocks/>
          </p:cNvGrpSpPr>
          <p:nvPr/>
        </p:nvGrpSpPr>
        <p:grpSpPr bwMode="auto">
          <a:xfrm>
            <a:off x="10287141" y="1573890"/>
            <a:ext cx="2571609" cy="5066772"/>
            <a:chOff x="-1" y="0"/>
            <a:chExt cx="1829063" cy="3602343"/>
          </a:xfrm>
        </p:grpSpPr>
        <p:pic>
          <p:nvPicPr>
            <p:cNvPr id="19473" name="Picture 17" descr="pic7.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 y="0"/>
              <a:ext cx="1829063" cy="1798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74" name="AutoShape 18"/>
            <p:cNvSpPr>
              <a:spLocks/>
            </p:cNvSpPr>
            <p:nvPr/>
          </p:nvSpPr>
          <p:spPr bwMode="auto">
            <a:xfrm>
              <a:off x="-1" y="1804151"/>
              <a:ext cx="1829063" cy="1798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9476" name="AutoShape 20"/>
            <p:cNvSpPr>
              <a:spLocks/>
            </p:cNvSpPr>
            <p:nvPr/>
          </p:nvSpPr>
          <p:spPr bwMode="auto">
            <a:xfrm>
              <a:off x="177825" y="1993803"/>
              <a:ext cx="1471824" cy="175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p>
              <a:pPr algn="ct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法律事务部门</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477" name="Group 21"/>
          <p:cNvGrpSpPr>
            <a:grpSpLocks/>
          </p:cNvGrpSpPr>
          <p:nvPr/>
        </p:nvGrpSpPr>
        <p:grpSpPr bwMode="auto">
          <a:xfrm>
            <a:off x="2565266" y="1573889"/>
            <a:ext cx="2573840" cy="5056159"/>
            <a:chOff x="-1" y="0"/>
            <a:chExt cx="1829063" cy="3596384"/>
          </a:xfrm>
        </p:grpSpPr>
        <p:sp>
          <p:nvSpPr>
            <p:cNvPr id="19478" name="AutoShape 22"/>
            <p:cNvSpPr>
              <a:spLocks/>
            </p:cNvSpPr>
            <p:nvPr/>
          </p:nvSpPr>
          <p:spPr bwMode="auto">
            <a:xfrm>
              <a:off x="-1" y="0"/>
              <a:ext cx="1829063" cy="17989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pic>
          <p:nvPicPr>
            <p:cNvPr id="19479" name="Picture 23" descr="pic13.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 y="1797398"/>
              <a:ext cx="1829063" cy="1798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81" name="AutoShape 25"/>
            <p:cNvSpPr>
              <a:spLocks/>
            </p:cNvSpPr>
            <p:nvPr/>
          </p:nvSpPr>
          <p:spPr bwMode="auto">
            <a:xfrm>
              <a:off x="123630" y="441919"/>
              <a:ext cx="1616492" cy="1751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t" anchorCtr="0">
              <a:spAutoFit/>
            </a:bodyPr>
            <a:lstStyle/>
            <a:p>
              <a:pPr algn="ctr"/>
              <a:r>
                <a:rPr lang="zh-CN" altLang="en-US" sz="16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风险控制委员会</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团队展示</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8"/>
          <p:cNvSpPr txBox="1"/>
          <p:nvPr/>
        </p:nvSpPr>
        <p:spPr>
          <a:xfrm>
            <a:off x="0" y="776060"/>
            <a:ext cx="12858749"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886327" y="591989"/>
            <a:ext cx="11086097" cy="0"/>
            <a:chOff x="1028775" y="591989"/>
            <a:chExt cx="11086097" cy="0"/>
          </a:xfrm>
        </p:grpSpPr>
        <p:cxnSp>
          <p:nvCxnSpPr>
            <p:cNvPr id="30" name="直接连接符 2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133597" y="5200501"/>
            <a:ext cx="2335338" cy="954107"/>
          </a:xfrm>
          <a:prstGeom prst="rect">
            <a:avLst/>
          </a:prstGeom>
        </p:spPr>
        <p:txBody>
          <a:bodyPr wrap="square">
            <a:spAutoFit/>
          </a:bodyPr>
          <a:lstStyle/>
          <a:p>
            <a:r>
              <a:rPr lang="zh-CN" altLang="en-US" sz="1400" dirty="0">
                <a:solidFill>
                  <a:schemeClr val="bg1"/>
                </a:solidFill>
              </a:rPr>
              <a:t>负责决定公司所管理基金的投资计划、投资策略、投资原则、投资目标、资产分配及投资组合的</a:t>
            </a:r>
            <a:r>
              <a:rPr lang="zh-CN" altLang="en-US" sz="1400" dirty="0" smtClean="0">
                <a:solidFill>
                  <a:schemeClr val="bg1"/>
                </a:solidFill>
              </a:rPr>
              <a:t>总体计划</a:t>
            </a:r>
            <a:endParaRPr lang="zh-CN" altLang="en-US" sz="1400" dirty="0">
              <a:solidFill>
                <a:schemeClr val="bg1"/>
              </a:solidFill>
            </a:endParaRPr>
          </a:p>
        </p:txBody>
      </p:sp>
      <p:sp>
        <p:nvSpPr>
          <p:cNvPr id="35" name="矩形 34"/>
          <p:cNvSpPr/>
          <p:nvPr/>
        </p:nvSpPr>
        <p:spPr>
          <a:xfrm>
            <a:off x="2725885" y="2752229"/>
            <a:ext cx="2335338" cy="954107"/>
          </a:xfrm>
          <a:prstGeom prst="rect">
            <a:avLst/>
          </a:prstGeom>
        </p:spPr>
        <p:txBody>
          <a:bodyPr wrap="square">
            <a:spAutoFit/>
          </a:bodyPr>
          <a:lstStyle/>
          <a:p>
            <a:r>
              <a:rPr lang="zh-CN" altLang="en-US" sz="1400" dirty="0">
                <a:solidFill>
                  <a:schemeClr val="bg1"/>
                </a:solidFill>
              </a:rPr>
              <a:t>负责对基金投资的风险进行评估和防范，制订基金管理公司内部控制投资风险的政策，保证基金资产的安全</a:t>
            </a:r>
            <a:endParaRPr lang="zh-CN" altLang="en-US" sz="1300" dirty="0">
              <a:solidFill>
                <a:schemeClr val="bg1"/>
              </a:solidFill>
            </a:endParaRPr>
          </a:p>
        </p:txBody>
      </p:sp>
      <p:sp>
        <p:nvSpPr>
          <p:cNvPr id="36" name="矩形 35"/>
          <p:cNvSpPr/>
          <p:nvPr/>
        </p:nvSpPr>
        <p:spPr>
          <a:xfrm>
            <a:off x="5277247" y="4896207"/>
            <a:ext cx="2335338" cy="1600438"/>
          </a:xfrm>
          <a:prstGeom prst="rect">
            <a:avLst/>
          </a:prstGeom>
        </p:spPr>
        <p:txBody>
          <a:bodyPr wrap="square">
            <a:spAutoFit/>
          </a:bodyPr>
          <a:lstStyle/>
          <a:p>
            <a:r>
              <a:rPr lang="zh-CN" altLang="en-US" sz="1400" dirty="0">
                <a:solidFill>
                  <a:schemeClr val="bg1"/>
                </a:solidFill>
              </a:rPr>
              <a:t>核算当日基金资产净值；完成与托管银行的账务核对，复核基金份额净值计算结果；按日计提基金管理费和托管费；填写基金资产运作过程中产生的投资交易资金划转指令</a:t>
            </a:r>
            <a:endParaRPr lang="zh-CN" altLang="en-US" sz="1300" dirty="0">
              <a:solidFill>
                <a:schemeClr val="bg1"/>
              </a:solidFill>
            </a:endParaRPr>
          </a:p>
        </p:txBody>
      </p:sp>
      <p:sp>
        <p:nvSpPr>
          <p:cNvPr id="37" name="矩形 36"/>
          <p:cNvSpPr/>
          <p:nvPr/>
        </p:nvSpPr>
        <p:spPr>
          <a:xfrm>
            <a:off x="7797527" y="2591951"/>
            <a:ext cx="2335338" cy="954107"/>
          </a:xfrm>
          <a:prstGeom prst="rect">
            <a:avLst/>
          </a:prstGeom>
        </p:spPr>
        <p:txBody>
          <a:bodyPr wrap="square">
            <a:spAutoFit/>
          </a:bodyPr>
          <a:lstStyle/>
          <a:p>
            <a:r>
              <a:rPr lang="zh-CN" altLang="en-US" sz="1400" dirty="0">
                <a:solidFill>
                  <a:schemeClr val="bg1"/>
                </a:solidFill>
              </a:rPr>
              <a:t>主要任务就是解决客户对于产品的疑问，为客户提供比较满意的服务或售后服务，维护与客户的关系</a:t>
            </a:r>
            <a:endParaRPr lang="zh-CN" altLang="en-US" sz="1300" dirty="0">
              <a:solidFill>
                <a:schemeClr val="bg1"/>
              </a:solidFill>
            </a:endParaRPr>
          </a:p>
        </p:txBody>
      </p:sp>
      <p:sp>
        <p:nvSpPr>
          <p:cNvPr id="38" name="矩形 37"/>
          <p:cNvSpPr/>
          <p:nvPr/>
        </p:nvSpPr>
        <p:spPr>
          <a:xfrm>
            <a:off x="10389815" y="4752771"/>
            <a:ext cx="2335338" cy="1815882"/>
          </a:xfrm>
          <a:prstGeom prst="rect">
            <a:avLst/>
          </a:prstGeom>
        </p:spPr>
        <p:txBody>
          <a:bodyPr wrap="square">
            <a:spAutoFit/>
          </a:bodyPr>
          <a:lstStyle/>
          <a:p>
            <a:r>
              <a:rPr lang="zh-CN" altLang="en-US" sz="1400" dirty="0">
                <a:solidFill>
                  <a:schemeClr val="bg1"/>
                </a:solidFill>
                <a:latin typeface="+mn-ea"/>
                <a:ea typeface="+mn-ea"/>
              </a:rPr>
              <a:t>收集、分析</a:t>
            </a:r>
            <a:r>
              <a:rPr lang="zh-CN" altLang="en-US" sz="1400" dirty="0" smtClean="0">
                <a:solidFill>
                  <a:schemeClr val="bg1"/>
                </a:solidFill>
                <a:latin typeface="+mn-ea"/>
                <a:ea typeface="+mn-ea"/>
              </a:rPr>
              <a:t>与公司</a:t>
            </a:r>
            <a:r>
              <a:rPr lang="zh-CN" altLang="en-US" sz="1400" dirty="0">
                <a:solidFill>
                  <a:schemeClr val="bg1"/>
                </a:solidFill>
                <a:latin typeface="+mn-ea"/>
                <a:ea typeface="+mn-ea"/>
              </a:rPr>
              <a:t>业务相关之法律信息并结合公司情况提出专业意见，针对工作中发现的问题及时提出预防措施；为公司提供咨询和法务意见书，提供客户及员工的法律问题咨询</a:t>
            </a:r>
            <a:r>
              <a:rPr lang="en-US" altLang="zh-CN" sz="1400" dirty="0">
                <a:solidFill>
                  <a:schemeClr val="bg1"/>
                </a:solidFill>
                <a:latin typeface="+mn-ea"/>
                <a:ea typeface="+mn-ea"/>
              </a:rPr>
              <a:t>, </a:t>
            </a:r>
            <a:r>
              <a:rPr lang="zh-CN" altLang="en-US" sz="1400" dirty="0">
                <a:solidFill>
                  <a:schemeClr val="bg1"/>
                </a:solidFill>
                <a:latin typeface="+mn-ea"/>
                <a:ea typeface="+mn-ea"/>
              </a:rPr>
              <a:t>负责制订公司的各类法律文件。</a:t>
            </a:r>
            <a:endParaRPr lang="zh-CN" altLang="en-US" sz="1300" dirty="0">
              <a:solidFill>
                <a:schemeClr val="bg1"/>
              </a:solidFill>
              <a:latin typeface="+mn-ea"/>
              <a:ea typeface="+mn-ea"/>
            </a:endParaRPr>
          </a:p>
        </p:txBody>
      </p:sp>
    </p:spTree>
    <p:extLst>
      <p:ext uri="{BB962C8B-B14F-4D97-AF65-F5344CB8AC3E}">
        <p14:creationId xmlns:p14="http://schemas.microsoft.com/office/powerpoint/2010/main" val="827483311"/>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457"/>
                                        </p:tgtEl>
                                        <p:attrNameLst>
                                          <p:attrName>style.visibility</p:attrName>
                                        </p:attrNameLst>
                                      </p:cBhvr>
                                      <p:to>
                                        <p:strVal val="visible"/>
                                      </p:to>
                                    </p:set>
                                    <p:animEffect transition="in" filter="randombar(horizontal)">
                                      <p:cBhvr>
                                        <p:cTn id="7" dur="500"/>
                                        <p:tgtEl>
                                          <p:spTgt spid="19457"/>
                                        </p:tgtEl>
                                      </p:cBhvr>
                                    </p:animEffect>
                                  </p:childTnLst>
                                </p:cTn>
                              </p:par>
                              <p:par>
                                <p:cTn id="8" presetID="14" presetClass="entr" presetSubtype="10" fill="hold" nodeType="withEffect">
                                  <p:stCondLst>
                                    <p:cond delay="0"/>
                                  </p:stCondLst>
                                  <p:childTnLst>
                                    <p:set>
                                      <p:cBhvr>
                                        <p:cTn id="9" dur="1" fill="hold">
                                          <p:stCondLst>
                                            <p:cond delay="0"/>
                                          </p:stCondLst>
                                        </p:cTn>
                                        <p:tgtEl>
                                          <p:spTgt spid="19477"/>
                                        </p:tgtEl>
                                        <p:attrNameLst>
                                          <p:attrName>style.visibility</p:attrName>
                                        </p:attrNameLst>
                                      </p:cBhvr>
                                      <p:to>
                                        <p:strVal val="visible"/>
                                      </p:to>
                                    </p:set>
                                    <p:animEffect transition="in" filter="randombar(horizontal)">
                                      <p:cBhvr>
                                        <p:cTn id="10" dur="500"/>
                                        <p:tgtEl>
                                          <p:spTgt spid="19477"/>
                                        </p:tgtEl>
                                      </p:cBhvr>
                                    </p:animEffect>
                                  </p:childTnLst>
                                </p:cTn>
                              </p:par>
                              <p:par>
                                <p:cTn id="11" presetID="14" presetClass="entr" presetSubtype="10" fill="hold" nodeType="withEffect">
                                  <p:stCondLst>
                                    <p:cond delay="0"/>
                                  </p:stCondLst>
                                  <p:childTnLst>
                                    <p:set>
                                      <p:cBhvr>
                                        <p:cTn id="12" dur="1" fill="hold">
                                          <p:stCondLst>
                                            <p:cond delay="0"/>
                                          </p:stCondLst>
                                        </p:cTn>
                                        <p:tgtEl>
                                          <p:spTgt spid="19467"/>
                                        </p:tgtEl>
                                        <p:attrNameLst>
                                          <p:attrName>style.visibility</p:attrName>
                                        </p:attrNameLst>
                                      </p:cBhvr>
                                      <p:to>
                                        <p:strVal val="visible"/>
                                      </p:to>
                                    </p:set>
                                    <p:animEffect transition="in" filter="randombar(horizontal)">
                                      <p:cBhvr>
                                        <p:cTn id="13" dur="500"/>
                                        <p:tgtEl>
                                          <p:spTgt spid="19467"/>
                                        </p:tgtEl>
                                      </p:cBhvr>
                                    </p:animEffect>
                                  </p:childTnLst>
                                </p:cTn>
                              </p:par>
                              <p:par>
                                <p:cTn id="14" presetID="14" presetClass="entr" presetSubtype="10" fill="hold" nodeType="withEffect">
                                  <p:stCondLst>
                                    <p:cond delay="0"/>
                                  </p:stCondLst>
                                  <p:childTnLst>
                                    <p:set>
                                      <p:cBhvr>
                                        <p:cTn id="15" dur="1" fill="hold">
                                          <p:stCondLst>
                                            <p:cond delay="0"/>
                                          </p:stCondLst>
                                        </p:cTn>
                                        <p:tgtEl>
                                          <p:spTgt spid="19472"/>
                                        </p:tgtEl>
                                        <p:attrNameLst>
                                          <p:attrName>style.visibility</p:attrName>
                                        </p:attrNameLst>
                                      </p:cBhvr>
                                      <p:to>
                                        <p:strVal val="visible"/>
                                      </p:to>
                                    </p:set>
                                    <p:animEffect transition="in" filter="randombar(horizontal)">
                                      <p:cBhvr>
                                        <p:cTn id="16" dur="500"/>
                                        <p:tgtEl>
                                          <p:spTgt spid="19472"/>
                                        </p:tgtEl>
                                      </p:cBhvr>
                                    </p:animEffect>
                                  </p:childTnLst>
                                </p:cTn>
                              </p:par>
                              <p:par>
                                <p:cTn id="17" presetID="14" presetClass="entr" presetSubtype="10" fill="hold" nodeType="withEffect">
                                  <p:stCondLst>
                                    <p:cond delay="0"/>
                                  </p:stCondLst>
                                  <p:childTnLst>
                                    <p:set>
                                      <p:cBhvr>
                                        <p:cTn id="18" dur="1" fill="hold">
                                          <p:stCondLst>
                                            <p:cond delay="0"/>
                                          </p:stCondLst>
                                        </p:cTn>
                                        <p:tgtEl>
                                          <p:spTgt spid="19462"/>
                                        </p:tgtEl>
                                        <p:attrNameLst>
                                          <p:attrName>style.visibility</p:attrName>
                                        </p:attrNameLst>
                                      </p:cBhvr>
                                      <p:to>
                                        <p:strVal val="visible"/>
                                      </p:to>
                                    </p:set>
                                    <p:animEffect transition="in" filter="randombar(horizontal)">
                                      <p:cBhvr>
                                        <p:cTn id="19" dur="500"/>
                                        <p:tgtEl>
                                          <p:spTgt spid="1946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466"/>
                                        </p:tgtEl>
                                        <p:attrNameLst>
                                          <p:attrName>style.visibility</p:attrName>
                                        </p:attrNameLst>
                                      </p:cBhvr>
                                      <p:to>
                                        <p:strVal val="visible"/>
                                      </p:to>
                                    </p:set>
                                    <p:animEffect transition="in" filter="randombar(horizontal)">
                                      <p:cBhvr>
                                        <p:cTn id="22" dur="500"/>
                                        <p:tgtEl>
                                          <p:spTgt spid="1946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randombar(horizontal)">
                                      <p:cBhvr>
                                        <p:cTn id="28" dur="500"/>
                                        <p:tgtEl>
                                          <p:spTgt spid="3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randombar(horizontal)">
                                      <p:cBhvr>
                                        <p:cTn id="31" dur="500"/>
                                        <p:tgtEl>
                                          <p:spTgt spid="3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randombar(horizontal)">
                                      <p:cBhvr>
                                        <p:cTn id="34" dur="500"/>
                                        <p:tgtEl>
                                          <p:spTgt spid="3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p:bldP spid="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04" y="2322830"/>
            <a:ext cx="12857339" cy="2551749"/>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1125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11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5335293" y="2992447"/>
            <a:ext cx="4324739" cy="778996"/>
          </a:xfrm>
          <a:prstGeom prst="rect">
            <a:avLst/>
          </a:prstGeom>
          <a:noFill/>
        </p:spPr>
        <p:txBody>
          <a:bodyPr wrap="square" lIns="0" tIns="0" rIns="0" bIns="0" rtlCol="0">
            <a:spAutoFit/>
          </a:bodyPr>
          <a:lstStyle/>
          <a:p>
            <a:r>
              <a:rPr lang="zh-CN" altLang="en-US" sz="5062"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样机展示</a:t>
            </a:r>
            <a:endParaRPr lang="en-GB" altLang="zh-CN" sz="5062"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5335293" y="3908392"/>
            <a:ext cx="4324739" cy="346249"/>
          </a:xfrm>
          <a:prstGeom prst="rect">
            <a:avLst/>
          </a:prstGeom>
          <a:noFill/>
        </p:spPr>
        <p:txBody>
          <a:bodyPr wrap="square" lIns="0" tIns="0" rIns="0" bIns="0" rtlCol="0">
            <a:spAutoFit/>
          </a:bodyPr>
          <a:lstStyle/>
          <a:p>
            <a:pPr eaLnBrk="0" hangingPunct="0"/>
            <a:r>
              <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点击此处添加副标题文本内容</a:t>
            </a:r>
          </a:p>
        </p:txBody>
      </p:sp>
    </p:spTree>
    <p:extLst>
      <p:ext uri="{BB962C8B-B14F-4D97-AF65-F5344CB8AC3E}">
        <p14:creationId xmlns:p14="http://schemas.microsoft.com/office/powerpoint/2010/main" val="17295338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18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网站展示图</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8"/>
          <p:cNvSpPr txBox="1"/>
          <p:nvPr/>
        </p:nvSpPr>
        <p:spPr>
          <a:xfrm>
            <a:off x="0" y="848068"/>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886327" y="591989"/>
            <a:ext cx="11086097" cy="0"/>
            <a:chOff x="1028775" y="591989"/>
            <a:chExt cx="11086097" cy="0"/>
          </a:xfrm>
        </p:grpSpPr>
        <p:cxnSp>
          <p:nvCxnSpPr>
            <p:cNvPr id="17" name="直接连接符 1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799" y="1456085"/>
            <a:ext cx="10058399" cy="5330952"/>
          </a:xfrm>
          <a:prstGeom prst="rect">
            <a:avLst/>
          </a:prstGeom>
        </p:spPr>
      </p:pic>
    </p:spTree>
    <p:extLst>
      <p:ext uri="{BB962C8B-B14F-4D97-AF65-F5344CB8AC3E}">
        <p14:creationId xmlns:p14="http://schemas.microsoft.com/office/powerpoint/2010/main" val="1285896762"/>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网站展示图</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8"/>
          <p:cNvSpPr txBox="1"/>
          <p:nvPr/>
        </p:nvSpPr>
        <p:spPr>
          <a:xfrm>
            <a:off x="0" y="848068"/>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886327" y="591989"/>
            <a:ext cx="11086097" cy="0"/>
            <a:chOff x="1028775" y="591989"/>
            <a:chExt cx="11086097" cy="0"/>
          </a:xfrm>
        </p:grpSpPr>
        <p:cxnSp>
          <p:nvCxnSpPr>
            <p:cNvPr id="17" name="直接连接符 1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161" y="1481485"/>
            <a:ext cx="7996428" cy="5330952"/>
          </a:xfrm>
          <a:prstGeom prst="rect">
            <a:avLst/>
          </a:prstGeom>
        </p:spPr>
      </p:pic>
    </p:spTree>
    <p:extLst>
      <p:ext uri="{BB962C8B-B14F-4D97-AF65-F5344CB8AC3E}">
        <p14:creationId xmlns:p14="http://schemas.microsoft.com/office/powerpoint/2010/main" val="4204380391"/>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网站展示图</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8"/>
          <p:cNvSpPr txBox="1"/>
          <p:nvPr/>
        </p:nvSpPr>
        <p:spPr>
          <a:xfrm>
            <a:off x="0" y="848068"/>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886327" y="591989"/>
            <a:ext cx="11086097" cy="0"/>
            <a:chOff x="1028775" y="591989"/>
            <a:chExt cx="11086097" cy="0"/>
          </a:xfrm>
        </p:grpSpPr>
        <p:cxnSp>
          <p:nvCxnSpPr>
            <p:cNvPr id="17" name="直接连接符 1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935" y="1317200"/>
            <a:ext cx="6355179" cy="5179445"/>
          </a:xfrm>
          <a:prstGeom prst="rect">
            <a:avLst/>
          </a:prstGeom>
        </p:spPr>
      </p:pic>
      <p:sp>
        <p:nvSpPr>
          <p:cNvPr id="5" name="等腰三角形 4"/>
          <p:cNvSpPr/>
          <p:nvPr/>
        </p:nvSpPr>
        <p:spPr>
          <a:xfrm rot="16200000">
            <a:off x="9525719" y="3619959"/>
            <a:ext cx="360040" cy="31037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9957767" y="3576255"/>
            <a:ext cx="1728192" cy="400110"/>
          </a:xfrm>
          <a:prstGeom prst="rect">
            <a:avLst/>
          </a:prstGeom>
          <a:noFill/>
        </p:spPr>
        <p:txBody>
          <a:bodyPr wrap="square" rtlCol="0">
            <a:spAutoFit/>
          </a:bodyPr>
          <a:lstStyle/>
          <a:p>
            <a:r>
              <a:rPr lang="en-US" altLang="zh-CN" sz="2000" dirty="0" smtClean="0">
                <a:latin typeface="黑体" pitchFamily="49" charset="-122"/>
                <a:ea typeface="黑体" pitchFamily="49" charset="-122"/>
              </a:rPr>
              <a:t>PC</a:t>
            </a:r>
            <a:r>
              <a:rPr lang="zh-CN" altLang="en-US" sz="2000" dirty="0" smtClean="0">
                <a:latin typeface="黑体" pitchFamily="49" charset="-122"/>
                <a:ea typeface="黑体" pitchFamily="49" charset="-122"/>
              </a:rPr>
              <a:t>端</a:t>
            </a:r>
            <a:r>
              <a:rPr lang="zh-CN" altLang="en-US" sz="2000" dirty="0">
                <a:latin typeface="黑体" pitchFamily="49" charset="-122"/>
                <a:ea typeface="黑体" pitchFamily="49" charset="-122"/>
              </a:rPr>
              <a:t>展示</a:t>
            </a:r>
          </a:p>
        </p:txBody>
      </p:sp>
    </p:spTree>
    <p:extLst>
      <p:ext uri="{BB962C8B-B14F-4D97-AF65-F5344CB8AC3E}">
        <p14:creationId xmlns:p14="http://schemas.microsoft.com/office/powerpoint/2010/main" val="2356325566"/>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0" y="0"/>
            <a:ext cx="8071561" cy="4596949"/>
          </a:xfrm>
          <a:custGeom>
            <a:avLst/>
            <a:gdLst>
              <a:gd name="T0" fmla="*/ 2665 w 2665"/>
              <a:gd name="T1" fmla="*/ 0 h 1127"/>
              <a:gd name="T2" fmla="*/ 0 w 2665"/>
              <a:gd name="T3" fmla="*/ 0 h 1127"/>
              <a:gd name="T4" fmla="*/ 652 w 2665"/>
              <a:gd name="T5" fmla="*/ 1127 h 1127"/>
              <a:gd name="T6" fmla="*/ 2665 w 2665"/>
              <a:gd name="T7" fmla="*/ 0 h 1127"/>
              <a:gd name="connsiteX0" fmla="*/ 10000 w 10000"/>
              <a:gd name="connsiteY0" fmla="*/ 0 h 13164"/>
              <a:gd name="connsiteX1" fmla="*/ 0 w 10000"/>
              <a:gd name="connsiteY1" fmla="*/ 0 h 13164"/>
              <a:gd name="connsiteX2" fmla="*/ 16 w 10000"/>
              <a:gd name="connsiteY2" fmla="*/ 13164 h 13164"/>
              <a:gd name="connsiteX3" fmla="*/ 10000 w 10000"/>
              <a:gd name="connsiteY3" fmla="*/ 0 h 13164"/>
            </a:gdLst>
            <a:ahLst/>
            <a:cxnLst>
              <a:cxn ang="0">
                <a:pos x="connsiteX0" y="connsiteY0"/>
              </a:cxn>
              <a:cxn ang="0">
                <a:pos x="connsiteX1" y="connsiteY1"/>
              </a:cxn>
              <a:cxn ang="0">
                <a:pos x="connsiteX2" y="connsiteY2"/>
              </a:cxn>
              <a:cxn ang="0">
                <a:pos x="connsiteX3" y="connsiteY3"/>
              </a:cxn>
            </a:cxnLst>
            <a:rect l="l" t="t" r="r" b="b"/>
            <a:pathLst>
              <a:path w="10000" h="13164">
                <a:moveTo>
                  <a:pt x="10000" y="0"/>
                </a:moveTo>
                <a:lnTo>
                  <a:pt x="0" y="0"/>
                </a:lnTo>
                <a:cubicBezTo>
                  <a:pt x="5" y="4388"/>
                  <a:pt x="11" y="8776"/>
                  <a:pt x="16" y="13164"/>
                </a:cubicBezTo>
                <a:lnTo>
                  <a:pt x="10000" y="0"/>
                </a:lnTo>
                <a:close/>
              </a:path>
            </a:pathLst>
          </a:custGeom>
          <a:solidFill>
            <a:srgbClr val="EE7B12"/>
          </a:solidFill>
          <a:ln>
            <a:noFill/>
          </a:ln>
          <a:extLst/>
        </p:spPr>
        <p:txBody>
          <a:bodyPr vert="horz" wrap="square" lIns="128580" tIns="64290" rIns="128580" bIns="64290" numCol="1" anchor="t" anchorCtr="0" compatLnSpc="1">
            <a:prstTxWarp prst="textNoShape">
              <a:avLst/>
            </a:prstTxWarp>
          </a:bodyPr>
          <a:lstStyle/>
          <a:p>
            <a:endParaRPr lang="zh-CN" altLang="en-US"/>
          </a:p>
        </p:txBody>
      </p:sp>
      <p:sp>
        <p:nvSpPr>
          <p:cNvPr id="10" name="任意多边形 9"/>
          <p:cNvSpPr>
            <a:spLocks/>
          </p:cNvSpPr>
          <p:nvPr/>
        </p:nvSpPr>
        <p:spPr bwMode="auto">
          <a:xfrm>
            <a:off x="0" y="0"/>
            <a:ext cx="6303578" cy="7232650"/>
          </a:xfrm>
          <a:custGeom>
            <a:avLst/>
            <a:gdLst>
              <a:gd name="connsiteX0" fmla="*/ 0 w 6303578"/>
              <a:gd name="connsiteY0" fmla="*/ 5940123 h 7232650"/>
              <a:gd name="connsiteX1" fmla="*/ 707864 w 6303578"/>
              <a:gd name="connsiteY1" fmla="*/ 7232650 h 7232650"/>
              <a:gd name="connsiteX2" fmla="*/ 0 w 6303578"/>
              <a:gd name="connsiteY2" fmla="*/ 7232650 h 7232650"/>
              <a:gd name="connsiteX3" fmla="*/ 0 w 6303578"/>
              <a:gd name="connsiteY3" fmla="*/ 0 h 7232650"/>
              <a:gd name="connsiteX4" fmla="*/ 2087752 w 6303578"/>
              <a:gd name="connsiteY4" fmla="*/ 0 h 7232650"/>
              <a:gd name="connsiteX5" fmla="*/ 6303578 w 6303578"/>
              <a:gd name="connsiteY5" fmla="*/ 7232650 h 7232650"/>
              <a:gd name="connsiteX6" fmla="*/ 707865 w 6303578"/>
              <a:gd name="connsiteY6" fmla="*/ 7232650 h 7232650"/>
              <a:gd name="connsiteX7" fmla="*/ 0 w 6303578"/>
              <a:gd name="connsiteY7" fmla="*/ 5940123 h 723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578" h="7232650">
                <a:moveTo>
                  <a:pt x="0" y="5940123"/>
                </a:moveTo>
                <a:lnTo>
                  <a:pt x="707864" y="7232650"/>
                </a:lnTo>
                <a:lnTo>
                  <a:pt x="0" y="7232650"/>
                </a:lnTo>
                <a:close/>
                <a:moveTo>
                  <a:pt x="0" y="0"/>
                </a:moveTo>
                <a:lnTo>
                  <a:pt x="2087752" y="0"/>
                </a:lnTo>
                <a:lnTo>
                  <a:pt x="6303578" y="7232650"/>
                </a:lnTo>
                <a:lnTo>
                  <a:pt x="707865" y="7232650"/>
                </a:lnTo>
                <a:lnTo>
                  <a:pt x="0" y="5940123"/>
                </a:lnTo>
                <a:close/>
              </a:path>
            </a:pathLst>
          </a:custGeom>
          <a:solidFill>
            <a:srgbClr val="C00000"/>
          </a:solidFill>
          <a:ln>
            <a:noFill/>
          </a:ln>
          <a:extLst/>
        </p:spPr>
        <p:txBody>
          <a:bodyPr vert="horz" wrap="square" lIns="128580" tIns="64290" rIns="128580" bIns="64290" numCol="1" anchor="t" anchorCtr="0" compatLnSpc="1">
            <a:prstTxWarp prst="textNoShape">
              <a:avLst/>
            </a:prstTxWarp>
            <a:noAutofit/>
          </a:bodyPr>
          <a:lstStyle/>
          <a:p>
            <a:endParaRPr lang="zh-CN" altLang="en-US"/>
          </a:p>
        </p:txBody>
      </p:sp>
      <p:sp>
        <p:nvSpPr>
          <p:cNvPr id="11" name="MH_Number_1"/>
          <p:cNvSpPr/>
          <p:nvPr>
            <p:custDataLst>
              <p:tags r:id="rId1"/>
            </p:custDataLst>
          </p:nvPr>
        </p:nvSpPr>
        <p:spPr>
          <a:xfrm>
            <a:off x="6573391" y="2279489"/>
            <a:ext cx="379667" cy="379667"/>
          </a:xfrm>
          <a:prstGeom prst="ellipse">
            <a:avLst/>
          </a:prstGeom>
          <a:solidFill>
            <a:srgbClr val="C0000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2"/>
            </p:custDataLst>
          </p:nvPr>
        </p:nvSpPr>
        <p:spPr>
          <a:xfrm>
            <a:off x="7190906" y="2295500"/>
            <a:ext cx="2251181"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500" dirty="0" smtClean="0">
                <a:solidFill>
                  <a:schemeClr val="tx1"/>
                </a:solidFill>
                <a:latin typeface="微软雅黑" pitchFamily="34" charset="-122"/>
                <a:ea typeface="微软雅黑" pitchFamily="34" charset="-122"/>
                <a:sym typeface="Arial" panose="020B0604020202020204" pitchFamily="34" charset="0"/>
              </a:rPr>
              <a:t>金融投资是什么</a:t>
            </a:r>
            <a:endParaRPr lang="en-US" altLang="zh-CN" sz="2500" dirty="0" smtClean="0">
              <a:solidFill>
                <a:schemeClr val="tx1"/>
              </a:solidFill>
              <a:latin typeface="微软雅黑" pitchFamily="34" charset="-122"/>
              <a:ea typeface="微软雅黑" pitchFamily="34" charset="-122"/>
              <a:sym typeface="Arial" panose="020B0604020202020204" pitchFamily="34" charset="0"/>
            </a:endParaRPr>
          </a:p>
        </p:txBody>
      </p:sp>
      <p:sp>
        <p:nvSpPr>
          <p:cNvPr id="13" name="MH_Number_2"/>
          <p:cNvSpPr/>
          <p:nvPr>
            <p:custDataLst>
              <p:tags r:id="rId3"/>
            </p:custDataLst>
          </p:nvPr>
        </p:nvSpPr>
        <p:spPr>
          <a:xfrm>
            <a:off x="6573391" y="3172878"/>
            <a:ext cx="379667" cy="379667"/>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2"/>
          <p:cNvSpPr/>
          <p:nvPr>
            <p:custDataLst>
              <p:tags r:id="rId4"/>
            </p:custDataLst>
          </p:nvPr>
        </p:nvSpPr>
        <p:spPr>
          <a:xfrm>
            <a:off x="7190906" y="3207098"/>
            <a:ext cx="2251181"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5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安全风险</a:t>
            </a:r>
            <a:r>
              <a:rPr lang="zh-CN" altLang="en-US" sz="2500" dirty="0">
                <a:solidFill>
                  <a:schemeClr val="tx1"/>
                </a:solidFill>
                <a:latin typeface="Arial" panose="020B0604020202020204" pitchFamily="34" charset="0"/>
                <a:ea typeface="微软雅黑" panose="020B0503020204020204" pitchFamily="34" charset="-122"/>
                <a:sym typeface="Arial" panose="020B0604020202020204" pitchFamily="34" charset="0"/>
              </a:rPr>
              <a:t>保障</a:t>
            </a:r>
            <a:endParaRPr lang="en-US" altLang="zh-CN" sz="2500"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p:cNvSpPr/>
          <p:nvPr>
            <p:custDataLst>
              <p:tags r:id="rId5"/>
            </p:custDataLst>
          </p:nvPr>
        </p:nvSpPr>
        <p:spPr>
          <a:xfrm>
            <a:off x="6573391" y="4066267"/>
            <a:ext cx="379667" cy="379667"/>
          </a:xfrm>
          <a:prstGeom prst="ellipse">
            <a:avLst/>
          </a:prstGeom>
          <a:solidFill>
            <a:srgbClr val="C00000"/>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Entry_3"/>
          <p:cNvSpPr/>
          <p:nvPr>
            <p:custDataLst>
              <p:tags r:id="rId6"/>
            </p:custDataLst>
          </p:nvPr>
        </p:nvSpPr>
        <p:spPr>
          <a:xfrm>
            <a:off x="7190906" y="4098115"/>
            <a:ext cx="2251181" cy="38946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企业的文化</a:t>
            </a:r>
            <a:endParaRPr lang="en-US" altLang="zh-CN"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Number_4"/>
          <p:cNvSpPr/>
          <p:nvPr>
            <p:custDataLst>
              <p:tags r:id="rId7"/>
            </p:custDataLst>
          </p:nvPr>
        </p:nvSpPr>
        <p:spPr>
          <a:xfrm>
            <a:off x="6573391" y="4959655"/>
            <a:ext cx="379667" cy="379667"/>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MH_Entry_4"/>
          <p:cNvSpPr/>
          <p:nvPr>
            <p:custDataLst>
              <p:tags r:id="rId8"/>
            </p:custDataLst>
          </p:nvPr>
        </p:nvSpPr>
        <p:spPr>
          <a:xfrm>
            <a:off x="7190906" y="4991503"/>
            <a:ext cx="2251181" cy="38946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网站样机展示</a:t>
            </a:r>
            <a:endParaRPr lang="en-US" altLang="zh-CN" sz="253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1"/>
          <p:cNvSpPr txBox="1"/>
          <p:nvPr>
            <p:custDataLst>
              <p:tags r:id="rId9"/>
            </p:custDataLst>
          </p:nvPr>
        </p:nvSpPr>
        <p:spPr>
          <a:xfrm>
            <a:off x="1240497" y="2431950"/>
            <a:ext cx="2626654" cy="1107996"/>
          </a:xfrm>
          <a:prstGeom prst="rect">
            <a:avLst/>
          </a:prstGeom>
          <a:noFill/>
        </p:spPr>
        <p:txBody>
          <a:bodyPr vert="horz" wrap="square" lIns="0" tIns="0" rIns="0" bIns="0" rtlCol="0" anchor="ctr" anchorCtr="0">
            <a:spAutoFit/>
          </a:bodyPr>
          <a:lstStyle/>
          <a:p>
            <a:pPr algn="ctr"/>
            <a:r>
              <a:rPr lang="zh-CN" altLang="en-US" sz="72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s_2"/>
          <p:cNvSpPr txBox="1"/>
          <p:nvPr>
            <p:custDataLst>
              <p:tags r:id="rId10"/>
            </p:custDataLst>
          </p:nvPr>
        </p:nvSpPr>
        <p:spPr>
          <a:xfrm>
            <a:off x="1388815" y="3609695"/>
            <a:ext cx="2330017" cy="492443"/>
          </a:xfrm>
          <a:prstGeom prst="rect">
            <a:avLst/>
          </a:prstGeom>
          <a:noFill/>
        </p:spPr>
        <p:txBody>
          <a:bodyPr vert="horz" wrap="square" lIns="0" tIns="0" rIns="0" bIns="0">
            <a:spAutoFit/>
          </a:bodyPr>
          <a:lstStyle/>
          <a:p>
            <a:pPr algn="ctr">
              <a:defRPr/>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5679239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by="(-#ppt_w*2)" calcmode="lin" valueType="num">
                                      <p:cBhvr rctx="PPT">
                                        <p:cTn id="17" dur="500" autoRev="1" fill="hold">
                                          <p:stCondLst>
                                            <p:cond delay="0"/>
                                          </p:stCondLst>
                                        </p:cTn>
                                        <p:tgtEl>
                                          <p:spTgt spid="19"/>
                                        </p:tgtEl>
                                        <p:attrNameLst>
                                          <p:attrName>ppt_w</p:attrName>
                                        </p:attrNameLst>
                                      </p:cBhvr>
                                    </p:anim>
                                    <p:anim by="(#ppt_w*0.50)" calcmode="lin" valueType="num">
                                      <p:cBhvr>
                                        <p:cTn id="18" dur="500" decel="50000" autoRev="1" fill="hold">
                                          <p:stCondLst>
                                            <p:cond delay="0"/>
                                          </p:stCondLst>
                                        </p:cTn>
                                        <p:tgtEl>
                                          <p:spTgt spid="19"/>
                                        </p:tgtEl>
                                        <p:attrNameLst>
                                          <p:attrName>ppt_x</p:attrName>
                                        </p:attrNameLst>
                                      </p:cBhvr>
                                    </p:anim>
                                    <p:anim from="(-#ppt_h/2)" to="(#ppt_y)" calcmode="lin" valueType="num">
                                      <p:cBhvr>
                                        <p:cTn id="19" dur="1000" fill="hold">
                                          <p:stCondLst>
                                            <p:cond delay="0"/>
                                          </p:stCondLst>
                                        </p:cTn>
                                        <p:tgtEl>
                                          <p:spTgt spid="19"/>
                                        </p:tgtEl>
                                        <p:attrNameLst>
                                          <p:attrName>ppt_y</p:attrName>
                                        </p:attrNameLst>
                                      </p:cBhvr>
                                    </p:anim>
                                    <p:animRot by="21600000">
                                      <p:cBhvr>
                                        <p:cTn id="20" dur="1000" fill="hold">
                                          <p:stCondLst>
                                            <p:cond delay="0"/>
                                          </p:stCondLst>
                                        </p:cTn>
                                        <p:tgtEl>
                                          <p:spTgt spid="19"/>
                                        </p:tgtEl>
                                        <p:attrNameLst>
                                          <p:attrName>r</p:attrName>
                                        </p:attrNameLst>
                                      </p:cBhvr>
                                    </p:animRot>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by="(-#ppt_w*2)" calcmode="lin" valueType="num">
                                      <p:cBhvr rctx="PPT">
                                        <p:cTn id="23" dur="500" autoRev="1" fill="hold">
                                          <p:stCondLst>
                                            <p:cond delay="0"/>
                                          </p:stCondLst>
                                        </p:cTn>
                                        <p:tgtEl>
                                          <p:spTgt spid="20"/>
                                        </p:tgtEl>
                                        <p:attrNameLst>
                                          <p:attrName>ppt_w</p:attrName>
                                        </p:attrNameLst>
                                      </p:cBhvr>
                                    </p:anim>
                                    <p:anim by="(#ppt_w*0.50)" calcmode="lin" valueType="num">
                                      <p:cBhvr>
                                        <p:cTn id="24" dur="500" decel="50000" autoRev="1" fill="hold">
                                          <p:stCondLst>
                                            <p:cond delay="0"/>
                                          </p:stCondLst>
                                        </p:cTn>
                                        <p:tgtEl>
                                          <p:spTgt spid="20"/>
                                        </p:tgtEl>
                                        <p:attrNameLst>
                                          <p:attrName>ppt_x</p:attrName>
                                        </p:attrNameLst>
                                      </p:cBhvr>
                                    </p:anim>
                                    <p:anim from="(-#ppt_h/2)" to="(#ppt_y)" calcmode="lin" valueType="num">
                                      <p:cBhvr>
                                        <p:cTn id="25" dur="1000" fill="hold">
                                          <p:stCondLst>
                                            <p:cond delay="0"/>
                                          </p:stCondLst>
                                        </p:cTn>
                                        <p:tgtEl>
                                          <p:spTgt spid="20"/>
                                        </p:tgtEl>
                                        <p:attrNameLst>
                                          <p:attrName>ppt_y</p:attrName>
                                        </p:attrNameLst>
                                      </p:cBhvr>
                                    </p:anim>
                                    <p:animRot by="21600000">
                                      <p:cBhvr>
                                        <p:cTn id="26" dur="1000" fill="hold">
                                          <p:stCondLst>
                                            <p:cond delay="0"/>
                                          </p:stCondLst>
                                        </p:cTn>
                                        <p:tgtEl>
                                          <p:spTgt spid="2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500"/>
                                        <p:tgtEl>
                                          <p:spTgt spid="1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down)">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p:bldP spid="13" grpId="0" animBg="1"/>
      <p:bldP spid="14" grpId="0"/>
      <p:bldP spid="15" grpId="0" animBg="1"/>
      <p:bldP spid="16" grpId="0"/>
      <p:bldP spid="17" grpId="0" animBg="1"/>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网站展示图</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8"/>
          <p:cNvSpPr txBox="1"/>
          <p:nvPr/>
        </p:nvSpPr>
        <p:spPr>
          <a:xfrm>
            <a:off x="0" y="848068"/>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6" name="组合 15"/>
          <p:cNvGrpSpPr/>
          <p:nvPr/>
        </p:nvGrpSpPr>
        <p:grpSpPr>
          <a:xfrm>
            <a:off x="886327" y="591989"/>
            <a:ext cx="11086097" cy="0"/>
            <a:chOff x="1028775" y="591989"/>
            <a:chExt cx="11086097" cy="0"/>
          </a:xfrm>
        </p:grpSpPr>
        <p:cxnSp>
          <p:nvCxnSpPr>
            <p:cNvPr id="17" name="直接连接符 1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983" y="1669191"/>
            <a:ext cx="6355179" cy="4899462"/>
          </a:xfrm>
          <a:prstGeom prst="rect">
            <a:avLst/>
          </a:prstGeom>
        </p:spPr>
      </p:pic>
      <p:sp>
        <p:nvSpPr>
          <p:cNvPr id="3" name="等腰三角形 2"/>
          <p:cNvSpPr/>
          <p:nvPr/>
        </p:nvSpPr>
        <p:spPr>
          <a:xfrm rot="1405907">
            <a:off x="2733925" y="5471081"/>
            <a:ext cx="334117" cy="2880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8174519">
            <a:off x="9497203" y="5759112"/>
            <a:ext cx="334117" cy="2880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4"/>
          <p:cNvSpPr txBox="1"/>
          <p:nvPr/>
        </p:nvSpPr>
        <p:spPr>
          <a:xfrm rot="1528399">
            <a:off x="2056427" y="5763300"/>
            <a:ext cx="1368152" cy="400110"/>
          </a:xfrm>
          <a:prstGeom prst="rect">
            <a:avLst/>
          </a:prstGeom>
          <a:noFill/>
        </p:spPr>
        <p:txBody>
          <a:bodyPr wrap="square" rtlCol="0">
            <a:spAutoFit/>
          </a:bodyPr>
          <a:lstStyle/>
          <a:p>
            <a:r>
              <a:rPr lang="en-US" altLang="zh-CN" sz="2000" dirty="0">
                <a:latin typeface="黑体" pitchFamily="49" charset="-122"/>
                <a:ea typeface="黑体" pitchFamily="49" charset="-122"/>
              </a:rPr>
              <a:t>Phone</a:t>
            </a:r>
            <a:r>
              <a:rPr lang="zh-CN" altLang="en-US" sz="2000" dirty="0">
                <a:latin typeface="黑体" pitchFamily="49" charset="-122"/>
                <a:ea typeface="黑体" pitchFamily="49" charset="-122"/>
              </a:rPr>
              <a:t>展示</a:t>
            </a:r>
          </a:p>
        </p:txBody>
      </p:sp>
      <p:sp>
        <p:nvSpPr>
          <p:cNvPr id="19" name="TextBox 18"/>
          <p:cNvSpPr txBox="1"/>
          <p:nvPr/>
        </p:nvSpPr>
        <p:spPr>
          <a:xfrm rot="18300420">
            <a:off x="9397943" y="5837532"/>
            <a:ext cx="1368152" cy="400110"/>
          </a:xfrm>
          <a:prstGeom prst="rect">
            <a:avLst/>
          </a:prstGeom>
          <a:noFill/>
        </p:spPr>
        <p:txBody>
          <a:bodyPr wrap="square" rtlCol="0">
            <a:spAutoFit/>
          </a:bodyPr>
          <a:lstStyle/>
          <a:p>
            <a:r>
              <a:rPr lang="en-US" altLang="zh-CN" sz="2000" dirty="0" err="1" smtClean="0">
                <a:latin typeface="黑体" pitchFamily="49" charset="-122"/>
                <a:ea typeface="黑体" pitchFamily="49" charset="-122"/>
              </a:rPr>
              <a:t>Ipad</a:t>
            </a:r>
            <a:r>
              <a:rPr lang="zh-CN" altLang="en-US" sz="2000" dirty="0" smtClean="0">
                <a:latin typeface="黑体" pitchFamily="49" charset="-122"/>
                <a:ea typeface="黑体" pitchFamily="49" charset="-122"/>
              </a:rPr>
              <a:t>展示</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2369790901"/>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6" y="12781"/>
            <a:ext cx="12863246" cy="7232650"/>
          </a:xfrm>
          <a:prstGeom prst="rect">
            <a:avLst/>
          </a:prstGeom>
          <a:blipFill dpi="0" rotWithShape="1">
            <a:blip r:embed="rId3" cstate="email">
              <a:lum bright="70000" contrast="-70000"/>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utoShape 3"/>
          <p:cNvSpPr>
            <a:spLocks noChangeAspect="1" noChangeArrowheads="1" noTextEdit="1"/>
          </p:cNvSpPr>
          <p:nvPr/>
        </p:nvSpPr>
        <p:spPr bwMode="auto">
          <a:xfrm>
            <a:off x="-1" y="0"/>
            <a:ext cx="12982103" cy="72326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28580" tIns="64290" rIns="128580" bIns="64290" numCol="1" anchor="t" anchorCtr="0" compatLnSpc="1">
            <a:prstTxWarp prst="textNoShape">
              <a:avLst/>
            </a:prstTxWarp>
          </a:bodyPr>
          <a:lstStyle/>
          <a:p>
            <a:endParaRPr lang="zh-CN" altLang="en-US"/>
          </a:p>
        </p:txBody>
      </p:sp>
      <p:sp>
        <p:nvSpPr>
          <p:cNvPr id="5" name="Rectangle 5"/>
          <p:cNvSpPr>
            <a:spLocks noChangeArrowheads="1"/>
          </p:cNvSpPr>
          <p:nvPr/>
        </p:nvSpPr>
        <p:spPr bwMode="auto">
          <a:xfrm>
            <a:off x="-1" y="0"/>
            <a:ext cx="12977608" cy="72326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513826" y="591989"/>
            <a:ext cx="6550319" cy="2608915"/>
          </a:xfrm>
          <a:custGeom>
            <a:avLst/>
            <a:gdLst>
              <a:gd name="T0" fmla="*/ 0 w 2991"/>
              <a:gd name="T1" fmla="*/ 0 h 1195"/>
              <a:gd name="T2" fmla="*/ 2991 w 2991"/>
              <a:gd name="T3" fmla="*/ 0 h 1195"/>
              <a:gd name="T4" fmla="*/ 2301 w 2991"/>
              <a:gd name="T5" fmla="*/ 1195 h 1195"/>
              <a:gd name="T6" fmla="*/ 0 w 2991"/>
              <a:gd name="T7" fmla="*/ 1195 h 1195"/>
              <a:gd name="T8" fmla="*/ 0 w 2991"/>
              <a:gd name="T9" fmla="*/ 0 h 1195"/>
            </a:gdLst>
            <a:ahLst/>
            <a:cxnLst>
              <a:cxn ang="0">
                <a:pos x="T0" y="T1"/>
              </a:cxn>
              <a:cxn ang="0">
                <a:pos x="T2" y="T3"/>
              </a:cxn>
              <a:cxn ang="0">
                <a:pos x="T4" y="T5"/>
              </a:cxn>
              <a:cxn ang="0">
                <a:pos x="T6" y="T7"/>
              </a:cxn>
              <a:cxn ang="0">
                <a:pos x="T8" y="T9"/>
              </a:cxn>
            </a:cxnLst>
            <a:rect l="0" t="0" r="r" b="b"/>
            <a:pathLst>
              <a:path w="2991" h="1195">
                <a:moveTo>
                  <a:pt x="0" y="0"/>
                </a:moveTo>
                <a:lnTo>
                  <a:pt x="2991" y="0"/>
                </a:lnTo>
                <a:lnTo>
                  <a:pt x="2301" y="1195"/>
                </a:lnTo>
                <a:lnTo>
                  <a:pt x="0" y="1195"/>
                </a:lnTo>
                <a:lnTo>
                  <a:pt x="0" y="0"/>
                </a:lnTo>
                <a:close/>
              </a:path>
            </a:pathLst>
          </a:custGeom>
          <a:solidFill>
            <a:srgbClr val="FF000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8" name="Freeform 8"/>
          <p:cNvSpPr>
            <a:spLocks/>
          </p:cNvSpPr>
          <p:nvPr/>
        </p:nvSpPr>
        <p:spPr bwMode="auto">
          <a:xfrm>
            <a:off x="0" y="0"/>
            <a:ext cx="6322284" cy="6017399"/>
          </a:xfrm>
          <a:custGeom>
            <a:avLst/>
            <a:gdLst>
              <a:gd name="T0" fmla="*/ 0 w 2917"/>
              <a:gd name="T1" fmla="*/ 0 h 2785"/>
              <a:gd name="T2" fmla="*/ 2917 w 2917"/>
              <a:gd name="T3" fmla="*/ 0 h 2785"/>
              <a:gd name="T4" fmla="*/ 1308 w 2917"/>
              <a:gd name="T5" fmla="*/ 2785 h 2785"/>
              <a:gd name="T6" fmla="*/ 0 w 2917"/>
              <a:gd name="T7" fmla="*/ 2785 h 2785"/>
              <a:gd name="T8" fmla="*/ 0 w 2917"/>
              <a:gd name="T9" fmla="*/ 0 h 2785"/>
            </a:gdLst>
            <a:ahLst/>
            <a:cxnLst>
              <a:cxn ang="0">
                <a:pos x="T0" y="T1"/>
              </a:cxn>
              <a:cxn ang="0">
                <a:pos x="T2" y="T3"/>
              </a:cxn>
              <a:cxn ang="0">
                <a:pos x="T4" y="T5"/>
              </a:cxn>
              <a:cxn ang="0">
                <a:pos x="T6" y="T7"/>
              </a:cxn>
              <a:cxn ang="0">
                <a:pos x="T8" y="T9"/>
              </a:cxn>
            </a:cxnLst>
            <a:rect l="0" t="0" r="r" b="b"/>
            <a:pathLst>
              <a:path w="2917" h="2785">
                <a:moveTo>
                  <a:pt x="0" y="0"/>
                </a:moveTo>
                <a:lnTo>
                  <a:pt x="2917" y="0"/>
                </a:lnTo>
                <a:lnTo>
                  <a:pt x="1308" y="2785"/>
                </a:lnTo>
                <a:lnTo>
                  <a:pt x="0" y="2785"/>
                </a:lnTo>
                <a:lnTo>
                  <a:pt x="0" y="0"/>
                </a:lnTo>
                <a:close/>
              </a:path>
            </a:pathLst>
          </a:custGeom>
          <a:solidFill>
            <a:srgbClr val="C00000"/>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9" name="Freeform 9"/>
          <p:cNvSpPr>
            <a:spLocks/>
          </p:cNvSpPr>
          <p:nvPr/>
        </p:nvSpPr>
        <p:spPr bwMode="auto">
          <a:xfrm>
            <a:off x="8774872" y="2896245"/>
            <a:ext cx="4083878" cy="4349001"/>
          </a:xfrm>
          <a:custGeom>
            <a:avLst/>
            <a:gdLst>
              <a:gd name="T0" fmla="*/ 1120 w 1817"/>
              <a:gd name="T1" fmla="*/ 0 h 1941"/>
              <a:gd name="T2" fmla="*/ 1817 w 1817"/>
              <a:gd name="T3" fmla="*/ 0 h 1941"/>
              <a:gd name="T4" fmla="*/ 1817 w 1817"/>
              <a:gd name="T5" fmla="*/ 1941 h 1941"/>
              <a:gd name="T6" fmla="*/ 0 w 1817"/>
              <a:gd name="T7" fmla="*/ 1941 h 1941"/>
              <a:gd name="T8" fmla="*/ 1120 w 1817"/>
              <a:gd name="T9" fmla="*/ 0 h 1941"/>
            </a:gdLst>
            <a:ahLst/>
            <a:cxnLst>
              <a:cxn ang="0">
                <a:pos x="T0" y="T1"/>
              </a:cxn>
              <a:cxn ang="0">
                <a:pos x="T2" y="T3"/>
              </a:cxn>
              <a:cxn ang="0">
                <a:pos x="T4" y="T5"/>
              </a:cxn>
              <a:cxn ang="0">
                <a:pos x="T6" y="T7"/>
              </a:cxn>
              <a:cxn ang="0">
                <a:pos x="T8" y="T9"/>
              </a:cxn>
            </a:cxnLst>
            <a:rect l="0" t="0" r="r" b="b"/>
            <a:pathLst>
              <a:path w="1817" h="1941">
                <a:moveTo>
                  <a:pt x="1120" y="0"/>
                </a:moveTo>
                <a:lnTo>
                  <a:pt x="1817" y="0"/>
                </a:lnTo>
                <a:lnTo>
                  <a:pt x="1817" y="1941"/>
                </a:lnTo>
                <a:lnTo>
                  <a:pt x="0" y="1941"/>
                </a:lnTo>
                <a:lnTo>
                  <a:pt x="1120" y="0"/>
                </a:lnTo>
                <a:close/>
              </a:path>
            </a:pathLst>
          </a:custGeom>
          <a:solidFill>
            <a:srgbClr val="EE7B1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1" name="矩形 259"/>
          <p:cNvSpPr>
            <a:spLocks noChangeArrowheads="1"/>
          </p:cNvSpPr>
          <p:nvPr/>
        </p:nvSpPr>
        <p:spPr bwMode="auto">
          <a:xfrm>
            <a:off x="2873549" y="3465339"/>
            <a:ext cx="7084218"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000" b="1" cap="all" spc="600" dirty="0" smtClean="0">
                <a:latin typeface="Adobe 黑体 Std R" pitchFamily="34" charset="-122"/>
                <a:ea typeface="Adobe 黑体 Std R" pitchFamily="34" charset="-122"/>
                <a:cs typeface="Arial" panose="020B0604020202020204" pitchFamily="34" charset="0"/>
              </a:rPr>
              <a:t>谢谢观看</a:t>
            </a:r>
            <a:endParaRPr lang="zh-CN" altLang="en-US" sz="8000" b="1" cap="all" spc="600" dirty="0">
              <a:latin typeface="Adobe 黑体 Std R" pitchFamily="34" charset="-122"/>
              <a:ea typeface="Adobe 黑体 Std R" pitchFamily="34" charset="-122"/>
              <a:cs typeface="Arial" panose="020B0604020202020204" pitchFamily="34" charset="0"/>
            </a:endParaRPr>
          </a:p>
        </p:txBody>
      </p:sp>
      <p:sp>
        <p:nvSpPr>
          <p:cNvPr id="12" name="矩形 259"/>
          <p:cNvSpPr>
            <a:spLocks noChangeArrowheads="1"/>
          </p:cNvSpPr>
          <p:nvPr/>
        </p:nvSpPr>
        <p:spPr bwMode="auto">
          <a:xfrm>
            <a:off x="5298352" y="5752126"/>
            <a:ext cx="1995119" cy="246221"/>
          </a:xfrm>
          <a:prstGeom prst="rect">
            <a:avLst/>
          </a:prstGeom>
          <a:solidFill>
            <a:schemeClr val="tx1"/>
          </a:solidFill>
          <a:ln>
            <a:noFill/>
          </a:ln>
          <a:effectLst/>
          <a:extLst/>
        </p:spPr>
        <p:txBody>
          <a:bodyPr vert="horz" wrap="square" lIns="0" tIns="0" rIns="0" bIns="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dirty="0">
                <a:solidFill>
                  <a:schemeClr val="bg1"/>
                </a:solidFill>
              </a:rPr>
              <a:t>汇报人：张杰、万鹏</a:t>
            </a:r>
          </a:p>
        </p:txBody>
      </p:sp>
      <p:sp>
        <p:nvSpPr>
          <p:cNvPr id="13" name="矩形 259"/>
          <p:cNvSpPr>
            <a:spLocks noChangeArrowheads="1"/>
          </p:cNvSpPr>
          <p:nvPr/>
        </p:nvSpPr>
        <p:spPr bwMode="auto">
          <a:xfrm>
            <a:off x="805768" y="890180"/>
            <a:ext cx="1983046"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en-US" altLang="zh-CN" sz="7200" dirty="0" smtClean="0">
              <a:solidFill>
                <a:schemeClr val="bg1"/>
              </a:solidFill>
              <a:latin typeface="Impact" panose="020B0806030902050204" pitchFamily="34" charset="0"/>
              <a:cs typeface="Arial" panose="020B0604020202020204" pitchFamily="34" charset="0"/>
            </a:endParaRPr>
          </a:p>
        </p:txBody>
      </p:sp>
      <p:sp>
        <p:nvSpPr>
          <p:cNvPr id="14" name="矩形 259"/>
          <p:cNvSpPr>
            <a:spLocks noChangeArrowheads="1"/>
          </p:cNvSpPr>
          <p:nvPr/>
        </p:nvSpPr>
        <p:spPr bwMode="auto">
          <a:xfrm>
            <a:off x="668735" y="1940396"/>
            <a:ext cx="198304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000" dirty="0" smtClean="0">
                <a:solidFill>
                  <a:schemeClr val="bg1"/>
                </a:solidFill>
                <a:latin typeface="Adobe 黑体 Std R" pitchFamily="34" charset="-122"/>
                <a:ea typeface="Adobe 黑体 Std R" pitchFamily="34" charset="-122"/>
                <a:cs typeface="Arial" panose="020B0604020202020204" pitchFamily="34" charset="0"/>
              </a:rPr>
              <a:t>金融</a:t>
            </a:r>
            <a:r>
              <a:rPr lang="en-US" altLang="zh-CN" sz="2000" dirty="0" smtClean="0">
                <a:solidFill>
                  <a:schemeClr val="bg1"/>
                </a:solidFill>
                <a:latin typeface="Adobe 黑体 Std R" pitchFamily="34" charset="-122"/>
                <a:ea typeface="Adobe 黑体 Std R" pitchFamily="34" charset="-122"/>
                <a:cs typeface="Arial" panose="020B0604020202020204" pitchFamily="34" charset="0"/>
              </a:rPr>
              <a:t>·</a:t>
            </a:r>
            <a:r>
              <a:rPr lang="zh-CN" altLang="en-US" sz="2000" dirty="0" smtClean="0">
                <a:solidFill>
                  <a:schemeClr val="bg1"/>
                </a:solidFill>
                <a:latin typeface="Adobe 黑体 Std R" pitchFamily="34" charset="-122"/>
                <a:ea typeface="Adobe 黑体 Std R" pitchFamily="34" charset="-122"/>
                <a:cs typeface="Arial" panose="020B0604020202020204" pitchFamily="34" charset="0"/>
              </a:rPr>
              <a:t>投资</a:t>
            </a:r>
            <a:endParaRPr lang="en-US" altLang="zh-CN" sz="2000" dirty="0" smtClean="0">
              <a:solidFill>
                <a:schemeClr val="bg1"/>
              </a:solidFill>
              <a:latin typeface="Adobe 黑体 Std R" pitchFamily="34" charset="-122"/>
              <a:ea typeface="Adobe 黑体 Std R" pitchFamily="34" charset="-122"/>
              <a:cs typeface="Arial" panose="020B0604020202020204" pitchFamily="34"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233" y="967002"/>
            <a:ext cx="725371" cy="725371"/>
          </a:xfrm>
          <a:prstGeom prst="rect">
            <a:avLst/>
          </a:prstGeom>
        </p:spPr>
      </p:pic>
      <p:sp>
        <p:nvSpPr>
          <p:cNvPr id="15" name="TextBox 14"/>
          <p:cNvSpPr txBox="1"/>
          <p:nvPr/>
        </p:nvSpPr>
        <p:spPr>
          <a:xfrm>
            <a:off x="92671" y="2383478"/>
            <a:ext cx="3240360" cy="584775"/>
          </a:xfrm>
          <a:prstGeom prst="rect">
            <a:avLst/>
          </a:prstGeom>
          <a:noFill/>
        </p:spPr>
        <p:txBody>
          <a:bodyPr wrap="square" rtlCol="0">
            <a:spAutoFit/>
          </a:bodyPr>
          <a:lstStyle/>
          <a:p>
            <a:pPr algn="ctr"/>
            <a:r>
              <a:rPr lang="en-US" altLang="zh-CN" sz="1600" b="1" dirty="0" smtClean="0">
                <a:solidFill>
                  <a:schemeClr val="bg1"/>
                </a:solidFill>
                <a:latin typeface="Kozuka Gothic Pr6N H" pitchFamily="34" charset="-128"/>
                <a:ea typeface="Kozuka Gothic Pr6N H" pitchFamily="34" charset="-128"/>
              </a:rPr>
              <a:t>FINANCIALINSVESTMENT</a:t>
            </a:r>
            <a:endParaRPr lang="zh-CN" altLang="en-US" sz="1600" b="1" dirty="0">
              <a:solidFill>
                <a:schemeClr val="bg1"/>
              </a:solidFill>
              <a:latin typeface="Kozuka Gothic Pr6N H" pitchFamily="34" charset="-128"/>
              <a:ea typeface="Kozuka Gothic Pr6N H" pitchFamily="34" charset="-128"/>
            </a:endParaRPr>
          </a:p>
          <a:p>
            <a:pPr algn="ctr"/>
            <a:endParaRPr lang="zh-CN" altLang="en-US" sz="1600" dirty="0">
              <a:solidFill>
                <a:schemeClr val="bg1"/>
              </a:solidFill>
              <a:latin typeface="Kozuka Gothic Pro L" pitchFamily="34" charset="-128"/>
              <a:ea typeface="Kozuka Gothic Pro L" pitchFamily="34" charset="-128"/>
            </a:endParaRPr>
          </a:p>
        </p:txBody>
      </p:sp>
    </p:spTree>
    <p:extLst>
      <p:ext uri="{BB962C8B-B14F-4D97-AF65-F5344CB8AC3E}">
        <p14:creationId xmlns:p14="http://schemas.microsoft.com/office/powerpoint/2010/main" val="416105647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nodePh="1">
                                  <p:stCondLst>
                                    <p:cond delay="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par>
                                <p:cTn id="35" presetID="16" presetClass="entr" presetSubtype="21" fill="hold" grpId="0" nodeType="withEffect" nodePh="1">
                                  <p:stCondLst>
                                    <p:cond delay="0"/>
                                  </p:stCondLst>
                                  <p:endCondLst>
                                    <p:cond evt="begin" delay="0">
                                      <p:tn val="35"/>
                                    </p:cond>
                                  </p:end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par>
                                <p:cTn id="38" presetID="16" presetClass="entr" presetSubtype="21" fill="hold" grpId="0" nodeType="withEffect" nodePh="1">
                                  <p:stCondLst>
                                    <p:cond delay="0"/>
                                  </p:stCondLst>
                                  <p:endCondLst>
                                    <p:cond evt="begin" delay="0">
                                      <p:tn val="38"/>
                                    </p:cond>
                                  </p:end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animBg="1"/>
      <p:bldP spid="8" grpId="0" animBg="1"/>
      <p:bldP spid="9" grpId="0" animBg="1"/>
      <p:bldP spid="11" grpId="0"/>
      <p:bldP spid="12" grpId="0" animBg="1"/>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04" y="2322830"/>
            <a:ext cx="12857339" cy="2551749"/>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11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1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5335293" y="2992447"/>
            <a:ext cx="4982514" cy="778996"/>
          </a:xfrm>
          <a:prstGeom prst="rect">
            <a:avLst/>
          </a:prstGeom>
          <a:noFill/>
        </p:spPr>
        <p:txBody>
          <a:bodyPr wrap="square" lIns="0" tIns="0" rIns="0" bIns="0" rtlCol="0">
            <a:spAutoFit/>
          </a:bodyPr>
          <a:lstStyle/>
          <a:p>
            <a:r>
              <a:rPr lang="zh-CN" altLang="en-US" sz="5062"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金融投资是什么</a:t>
            </a:r>
            <a:endParaRPr lang="en-GB" altLang="zh-CN" sz="5062"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5335293" y="3908392"/>
            <a:ext cx="4910506" cy="307777"/>
          </a:xfrm>
          <a:prstGeom prst="rect">
            <a:avLst/>
          </a:prstGeom>
          <a:noFill/>
        </p:spPr>
        <p:txBody>
          <a:bodyPr wrap="square" lIns="0" tIns="0" rIns="0" bIns="0" rtlCol="0">
            <a:spAutoFit/>
          </a:bodyPr>
          <a:lstStyle/>
          <a:p>
            <a:pPr eaLnBrk="0" hangingPunct="0"/>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对于金融投资的定义、目的和分类</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17003997"/>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36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655" y="946375"/>
            <a:ext cx="4312858" cy="3229893"/>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40" y="947393"/>
            <a:ext cx="4312858" cy="3229894"/>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946" y="3913151"/>
            <a:ext cx="4312856" cy="3229893"/>
          </a:xfrm>
          <a:prstGeom prst="rect">
            <a:avLst/>
          </a:prstGeom>
        </p:spPr>
      </p:pic>
      <p:sp>
        <p:nvSpPr>
          <p:cNvPr id="18" name="矩形 17"/>
          <p:cNvSpPr/>
          <p:nvPr/>
        </p:nvSpPr>
        <p:spPr>
          <a:xfrm>
            <a:off x="8535965" y="4082785"/>
            <a:ext cx="4028238" cy="2890627"/>
          </a:xfrm>
          <a:prstGeom prst="rect">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p:cNvSpPr/>
          <p:nvPr/>
        </p:nvSpPr>
        <p:spPr>
          <a:xfrm>
            <a:off x="4415256" y="1117027"/>
            <a:ext cx="4028238" cy="289062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p:cNvSpPr/>
          <p:nvPr/>
        </p:nvSpPr>
        <p:spPr>
          <a:xfrm>
            <a:off x="294547" y="4082786"/>
            <a:ext cx="4028238" cy="2890627"/>
          </a:xfrm>
          <a:prstGeom prst="rect">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3"/>
          <p:cNvSpPr>
            <a:spLocks noChangeArrowheads="1"/>
          </p:cNvSpPr>
          <p:nvPr/>
        </p:nvSpPr>
        <p:spPr bwMode="auto">
          <a:xfrm>
            <a:off x="5038058" y="1384077"/>
            <a:ext cx="2903485"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dirty="0">
                <a:solidFill>
                  <a:schemeClr val="bg1"/>
                </a:solidFill>
                <a:latin typeface="Adobe 黑体 Std R" pitchFamily="34" charset="-122"/>
                <a:ea typeface="Adobe 黑体 Std R" pitchFamily="34" charset="-122"/>
              </a:rPr>
              <a:t>金融投资亦称</a:t>
            </a:r>
            <a:r>
              <a:rPr lang="zh-CN" altLang="en-US" dirty="0" smtClean="0">
                <a:solidFill>
                  <a:schemeClr val="bg1"/>
                </a:solidFill>
                <a:latin typeface="Adobe 黑体 Std R" pitchFamily="34" charset="-122"/>
                <a:ea typeface="Adobe 黑体 Std R" pitchFamily="34" charset="-122"/>
              </a:rPr>
              <a:t>“</a:t>
            </a:r>
            <a:r>
              <a:rPr lang="zh-CN" altLang="en-US" u="sng" dirty="0" smtClean="0">
                <a:solidFill>
                  <a:srgbClr val="C00000"/>
                </a:solidFill>
                <a:latin typeface="Adobe 黑体 Std R" pitchFamily="34" charset="-122"/>
                <a:ea typeface="Adobe 黑体 Std R" pitchFamily="34" charset="-122"/>
                <a:hlinkClick r:id="rId6"/>
              </a:rPr>
              <a:t>证券投资</a:t>
            </a:r>
            <a:r>
              <a:rPr lang="zh-CN" altLang="en-US" dirty="0" smtClean="0">
                <a:solidFill>
                  <a:schemeClr val="bg1"/>
                </a:solidFill>
                <a:latin typeface="Adobe 黑体 Std R" pitchFamily="34" charset="-122"/>
                <a:ea typeface="Adobe 黑体 Std R" pitchFamily="34" charset="-122"/>
              </a:rPr>
              <a:t>”</a:t>
            </a:r>
            <a:endParaRPr lang="en-US" altLang="zh-CN" dirty="0" smtClean="0">
              <a:solidFill>
                <a:schemeClr val="bg1"/>
              </a:solidFill>
              <a:latin typeface="Adobe 黑体 Std R" pitchFamily="34" charset="-122"/>
              <a:ea typeface="Adobe 黑体 Std R" pitchFamily="34" charset="-122"/>
            </a:endParaRPr>
          </a:p>
          <a:p>
            <a:pPr algn="just">
              <a:lnSpc>
                <a:spcPct val="150000"/>
              </a:lnSpc>
            </a:pPr>
            <a:r>
              <a:rPr lang="zh-CN" altLang="en-US" sz="1200" dirty="0">
                <a:solidFill>
                  <a:schemeClr val="bg1"/>
                </a:solidFill>
                <a:latin typeface="宋体" pitchFamily="2" charset="-122"/>
              </a:rPr>
              <a:t>经济主体为获取预期收益或股权，用资金购买股票、债券等金融资产的投资活动。金融投资既是一个领域又是一种方式，是发达的市场经济与信用的</a:t>
            </a:r>
            <a:r>
              <a:rPr lang="zh-CN" altLang="en-US" sz="1200" dirty="0" smtClean="0">
                <a:solidFill>
                  <a:schemeClr val="bg1"/>
                </a:solidFill>
                <a:latin typeface="宋体" pitchFamily="2" charset="-122"/>
              </a:rPr>
              <a:t>产物。</a:t>
            </a:r>
            <a:r>
              <a:rPr lang="zh-CN" altLang="en-US" sz="1200" dirty="0">
                <a:solidFill>
                  <a:schemeClr val="bg1"/>
                </a:solidFill>
              </a:rPr>
              <a:t>当一经济主体通过发行股票、债券等证券筹资方式用以投入实质资产的维持与扩大时，购买证券者成为金融</a:t>
            </a:r>
            <a:r>
              <a:rPr lang="zh-CN" altLang="en-US" sz="1200" dirty="0" smtClean="0">
                <a:solidFill>
                  <a:schemeClr val="bg1"/>
                </a:solidFill>
              </a:rPr>
              <a:t>投资者。</a:t>
            </a:r>
            <a:endParaRPr lang="zh-CN" altLang="en-US" sz="1200" dirty="0">
              <a:solidFill>
                <a:schemeClr val="bg1"/>
              </a:solidFill>
              <a:latin typeface="宋体" pitchFamily="2" charset="-122"/>
              <a:sym typeface="Arial" panose="020B0604020202020204" pitchFamily="34" charset="0"/>
            </a:endParaRPr>
          </a:p>
        </p:txBody>
      </p:sp>
      <p:sp>
        <p:nvSpPr>
          <p:cNvPr id="20" name="TextBox 3"/>
          <p:cNvSpPr>
            <a:spLocks noChangeArrowheads="1"/>
          </p:cNvSpPr>
          <p:nvPr/>
        </p:nvSpPr>
        <p:spPr bwMode="auto">
          <a:xfrm>
            <a:off x="380703" y="4372987"/>
            <a:ext cx="381554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smtClean="0">
                <a:solidFill>
                  <a:schemeClr val="bg1"/>
                </a:solidFill>
                <a:latin typeface="Adobe 黑体 Std R" pitchFamily="34" charset="-122"/>
                <a:ea typeface="Adobe 黑体 Std R" pitchFamily="34" charset="-122"/>
              </a:rPr>
              <a:t>其</a:t>
            </a:r>
            <a:r>
              <a:rPr lang="zh-CN" altLang="en-US" dirty="0">
                <a:solidFill>
                  <a:schemeClr val="bg1"/>
                </a:solidFill>
                <a:latin typeface="Adobe 黑体 Std R" pitchFamily="34" charset="-122"/>
                <a:ea typeface="Adobe 黑体 Std R" pitchFamily="34" charset="-122"/>
              </a:rPr>
              <a:t>目的是多方面的</a:t>
            </a:r>
            <a:r>
              <a:rPr lang="zh-CN" altLang="en-US" dirty="0" smtClean="0">
                <a:solidFill>
                  <a:schemeClr val="bg1"/>
                </a:solidFill>
                <a:latin typeface="Adobe 黑体 Std R" pitchFamily="34" charset="-122"/>
                <a:ea typeface="Adobe 黑体 Std R" pitchFamily="34" charset="-122"/>
              </a:rPr>
              <a:t>：</a:t>
            </a:r>
            <a:endParaRPr lang="zh-CN" altLang="en-US" dirty="0">
              <a:solidFill>
                <a:schemeClr val="bg1"/>
              </a:solidFill>
              <a:latin typeface="Adobe 黑体 Std R" pitchFamily="34" charset="-122"/>
              <a:ea typeface="Adobe 黑体 Std R" pitchFamily="34" charset="-122"/>
            </a:endParaRPr>
          </a:p>
          <a:p>
            <a:pPr marL="171450" indent="-171450">
              <a:lnSpc>
                <a:spcPct val="150000"/>
              </a:lnSpc>
              <a:buFont typeface="Wingdings" pitchFamily="2" charset="2"/>
              <a:buChar char="u"/>
            </a:pPr>
            <a:r>
              <a:rPr lang="zh-CN" altLang="en-US" sz="1200" dirty="0" smtClean="0">
                <a:solidFill>
                  <a:schemeClr val="bg1"/>
                </a:solidFill>
                <a:latin typeface="宋体" pitchFamily="2" charset="-122"/>
              </a:rPr>
              <a:t>通过</a:t>
            </a:r>
            <a:r>
              <a:rPr lang="zh-CN" altLang="en-US" sz="1200" dirty="0">
                <a:solidFill>
                  <a:schemeClr val="bg1"/>
                </a:solidFill>
                <a:latin typeface="宋体" pitchFamily="2" charset="-122"/>
              </a:rPr>
              <a:t>金融投资，为企业闲置资金寻找获取收益的机会。</a:t>
            </a:r>
          </a:p>
          <a:p>
            <a:pPr marL="171450" indent="-171450">
              <a:lnSpc>
                <a:spcPct val="150000"/>
              </a:lnSpc>
              <a:buFont typeface="Wingdings" pitchFamily="2" charset="2"/>
              <a:buChar char="u"/>
            </a:pPr>
            <a:r>
              <a:rPr lang="zh-CN" altLang="en-US" sz="1200" dirty="0" smtClean="0">
                <a:solidFill>
                  <a:schemeClr val="bg1"/>
                </a:solidFill>
                <a:latin typeface="宋体" pitchFamily="2" charset="-122"/>
              </a:rPr>
              <a:t>通过</a:t>
            </a:r>
            <a:r>
              <a:rPr lang="zh-CN" altLang="en-US" sz="1200" dirty="0">
                <a:solidFill>
                  <a:schemeClr val="bg1"/>
                </a:solidFill>
                <a:latin typeface="宋体" pitchFamily="2" charset="-122"/>
              </a:rPr>
              <a:t>金融投资，</a:t>
            </a:r>
            <a:r>
              <a:rPr lang="zh-CN" altLang="en-US" sz="1200" dirty="0" smtClean="0">
                <a:solidFill>
                  <a:schemeClr val="bg1"/>
                </a:solidFill>
                <a:latin typeface="宋体" pitchFamily="2" charset="-122"/>
              </a:rPr>
              <a:t>分散。</a:t>
            </a:r>
            <a:endParaRPr lang="zh-CN" altLang="en-US" sz="1200" dirty="0">
              <a:solidFill>
                <a:schemeClr val="bg1"/>
              </a:solidFill>
              <a:latin typeface="宋体" pitchFamily="2" charset="-122"/>
            </a:endParaRPr>
          </a:p>
          <a:p>
            <a:pPr marL="171450" indent="-171450">
              <a:lnSpc>
                <a:spcPct val="150000"/>
              </a:lnSpc>
              <a:buFont typeface="Wingdings" pitchFamily="2" charset="2"/>
              <a:buChar char="u"/>
            </a:pPr>
            <a:r>
              <a:rPr lang="zh-CN" altLang="en-US" sz="1200" dirty="0" smtClean="0">
                <a:solidFill>
                  <a:schemeClr val="bg1"/>
                </a:solidFill>
                <a:latin typeface="宋体" pitchFamily="2" charset="-122"/>
              </a:rPr>
              <a:t>通过</a:t>
            </a:r>
            <a:r>
              <a:rPr lang="zh-CN" altLang="en-US" sz="1200" dirty="0">
                <a:solidFill>
                  <a:schemeClr val="bg1"/>
                </a:solidFill>
                <a:latin typeface="宋体" pitchFamily="2" charset="-122"/>
              </a:rPr>
              <a:t>金融投资，提高</a:t>
            </a:r>
            <a:r>
              <a:rPr lang="zh-CN" altLang="en-US" sz="1200" dirty="0" smtClean="0">
                <a:solidFill>
                  <a:schemeClr val="bg1"/>
                </a:solidFill>
                <a:latin typeface="宋体" pitchFamily="2" charset="-122"/>
              </a:rPr>
              <a:t>资产的流动性增强</a:t>
            </a:r>
            <a:r>
              <a:rPr lang="zh-CN" altLang="en-US" sz="1200" dirty="0">
                <a:solidFill>
                  <a:schemeClr val="bg1"/>
                </a:solidFill>
                <a:latin typeface="宋体" pitchFamily="2" charset="-122"/>
              </a:rPr>
              <a:t>企业的偿债能力。</a:t>
            </a:r>
          </a:p>
          <a:p>
            <a:pPr marL="171450" indent="-171450">
              <a:lnSpc>
                <a:spcPct val="150000"/>
              </a:lnSpc>
              <a:buFont typeface="Wingdings" pitchFamily="2" charset="2"/>
              <a:buChar char="u"/>
            </a:pPr>
            <a:r>
              <a:rPr lang="zh-CN" altLang="en-US" sz="1200" dirty="0" smtClean="0">
                <a:solidFill>
                  <a:schemeClr val="bg1"/>
                </a:solidFill>
                <a:latin typeface="宋体" pitchFamily="2" charset="-122"/>
              </a:rPr>
              <a:t>对</a:t>
            </a:r>
            <a:r>
              <a:rPr lang="zh-CN" altLang="en-US" sz="1200" dirty="0">
                <a:solidFill>
                  <a:schemeClr val="bg1"/>
                </a:solidFill>
                <a:latin typeface="宋体" pitchFamily="2" charset="-122"/>
              </a:rPr>
              <a:t>企业来说，金融投资既可用作套期保值又可用作投机牟利。</a:t>
            </a:r>
          </a:p>
          <a:p>
            <a:pPr marL="171450" indent="-171450">
              <a:lnSpc>
                <a:spcPct val="150000"/>
              </a:lnSpc>
              <a:buFont typeface="Wingdings" pitchFamily="2" charset="2"/>
              <a:buChar char="u"/>
            </a:pPr>
            <a:r>
              <a:rPr lang="zh-CN" altLang="en-US" sz="1200" dirty="0" smtClean="0">
                <a:solidFill>
                  <a:schemeClr val="bg1"/>
                </a:solidFill>
                <a:latin typeface="宋体" pitchFamily="2" charset="-122"/>
              </a:rPr>
              <a:t>一家</a:t>
            </a:r>
            <a:r>
              <a:rPr lang="zh-CN" altLang="en-US" sz="1200" dirty="0">
                <a:solidFill>
                  <a:schemeClr val="bg1"/>
                </a:solidFill>
                <a:latin typeface="宋体" pitchFamily="2" charset="-122"/>
              </a:rPr>
              <a:t>企业或公司的经营是否成功</a:t>
            </a:r>
            <a:r>
              <a:rPr lang="zh-CN" altLang="en-US" sz="1200" dirty="0" smtClean="0">
                <a:solidFill>
                  <a:schemeClr val="bg1"/>
                </a:solidFill>
                <a:latin typeface="宋体" pitchFamily="2" charset="-122"/>
              </a:rPr>
              <a:t>，发展包括</a:t>
            </a:r>
            <a:r>
              <a:rPr lang="zh-CN" altLang="en-US" sz="1200" dirty="0">
                <a:solidFill>
                  <a:schemeClr val="bg1"/>
                </a:solidFill>
                <a:latin typeface="宋体" pitchFamily="2" charset="-122"/>
              </a:rPr>
              <a:t>了向外的扩展，这就是兼并、收购其他企业，并进行公司重组。</a:t>
            </a:r>
          </a:p>
        </p:txBody>
      </p:sp>
      <p:sp>
        <p:nvSpPr>
          <p:cNvPr id="21" name="TextBox 3"/>
          <p:cNvSpPr>
            <a:spLocks noChangeArrowheads="1"/>
          </p:cNvSpPr>
          <p:nvPr/>
        </p:nvSpPr>
        <p:spPr bwMode="auto">
          <a:xfrm>
            <a:off x="8585802" y="4176268"/>
            <a:ext cx="3820237"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bg1"/>
                </a:solidFill>
                <a:latin typeface="Adobe 黑体 Std R" pitchFamily="34" charset="-122"/>
                <a:ea typeface="Adobe 黑体 Std R" pitchFamily="34" charset="-122"/>
              </a:rPr>
              <a:t>方式划分</a:t>
            </a:r>
          </a:p>
          <a:p>
            <a:pPr marL="285750" indent="-285750">
              <a:lnSpc>
                <a:spcPct val="150000"/>
              </a:lnSpc>
              <a:buFont typeface="Wingdings" pitchFamily="2" charset="2"/>
              <a:buChar char="l"/>
            </a:pPr>
            <a:r>
              <a:rPr lang="zh-CN" altLang="en-US" sz="1200" dirty="0" smtClean="0">
                <a:solidFill>
                  <a:schemeClr val="bg1"/>
                </a:solidFill>
              </a:rPr>
              <a:t>直接</a:t>
            </a:r>
            <a:r>
              <a:rPr lang="zh-CN" altLang="en-US" sz="1200" dirty="0">
                <a:solidFill>
                  <a:schemeClr val="bg1"/>
                </a:solidFill>
              </a:rPr>
              <a:t>投资</a:t>
            </a:r>
          </a:p>
          <a:p>
            <a:pPr>
              <a:lnSpc>
                <a:spcPct val="150000"/>
              </a:lnSpc>
            </a:pPr>
            <a:r>
              <a:rPr lang="zh-CN" altLang="en-US" sz="1200" dirty="0">
                <a:solidFill>
                  <a:schemeClr val="bg1"/>
                </a:solidFill>
              </a:rPr>
              <a:t>资金供给者与资金需求者直接见面，根据协议的条件直接融通资金。直接融资是以债券、股票为主要工具的一种金融运行机制，其特点是经济单位直接从社会上吸收、筹措资金。</a:t>
            </a:r>
          </a:p>
          <a:p>
            <a:pPr marL="285750" indent="-285750">
              <a:lnSpc>
                <a:spcPct val="150000"/>
              </a:lnSpc>
              <a:buFont typeface="Wingdings" pitchFamily="2" charset="2"/>
              <a:buChar char="l"/>
            </a:pPr>
            <a:r>
              <a:rPr lang="zh-CN" altLang="en-US" sz="1200" dirty="0" smtClean="0">
                <a:solidFill>
                  <a:schemeClr val="bg1"/>
                </a:solidFill>
              </a:rPr>
              <a:t>间接</a:t>
            </a:r>
            <a:r>
              <a:rPr lang="zh-CN" altLang="en-US" sz="1200" dirty="0">
                <a:solidFill>
                  <a:schemeClr val="bg1"/>
                </a:solidFill>
              </a:rPr>
              <a:t>投资</a:t>
            </a:r>
          </a:p>
          <a:p>
            <a:pPr>
              <a:lnSpc>
                <a:spcPct val="150000"/>
              </a:lnSpc>
            </a:pPr>
            <a:r>
              <a:rPr lang="zh-CN" altLang="en-US" sz="1200" dirty="0">
                <a:solidFill>
                  <a:schemeClr val="bg1"/>
                </a:solidFill>
              </a:rPr>
              <a:t>资金的供给者和需求者不直接见面，而是通过金融机构为媒介体进行的间接资金融通。如银行存款，就是资金供给者把资金存入</a:t>
            </a:r>
            <a:r>
              <a:rPr lang="zh-CN" altLang="en-US" sz="1200" dirty="0" smtClean="0">
                <a:solidFill>
                  <a:schemeClr val="bg1"/>
                </a:solidFill>
              </a:rPr>
              <a:t>银行</a:t>
            </a:r>
            <a:r>
              <a:rPr lang="en-US" altLang="zh-CN" sz="1200" dirty="0">
                <a:solidFill>
                  <a:schemeClr val="bg1"/>
                </a:solidFill>
              </a:rPr>
              <a:t>.</a:t>
            </a:r>
            <a:endParaRPr lang="zh-CN" altLang="en-US" sz="1200" dirty="0">
              <a:solidFill>
                <a:schemeClr val="bg1"/>
              </a:solidFill>
            </a:endParaRPr>
          </a:p>
        </p:txBody>
      </p:sp>
      <p:sp>
        <p:nvSpPr>
          <p:cNvPr id="27" name="TextBox 8"/>
          <p:cNvSpPr txBox="1"/>
          <p:nvPr/>
        </p:nvSpPr>
        <p:spPr>
          <a:xfrm>
            <a:off x="4454798" y="233568"/>
            <a:ext cx="3949155" cy="492443"/>
          </a:xfrm>
          <a:prstGeom prst="rect">
            <a:avLst/>
          </a:prstGeom>
          <a:noFill/>
        </p:spPr>
        <p:txBody>
          <a:bodyPr wrap="square" lIns="0" tIns="0" rIns="0" bIns="0" rtlCol="0" anchor="ctr">
            <a:spAutoFit/>
          </a:bodyPr>
          <a:lstStyle/>
          <a:p>
            <a:pPr algn="ctr"/>
            <a:r>
              <a:rPr lang="zh-CN" altLang="en-US" sz="32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金融</a:t>
            </a:r>
            <a:r>
              <a:rPr lang="en-US" altLang="zh-CN" sz="32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dirty="0" smtClean="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投资的定义</a:t>
            </a:r>
            <a:endParaRPr lang="zh-CN" altLang="en-US" sz="400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8"/>
          <p:cNvSpPr txBox="1"/>
          <p:nvPr/>
        </p:nvSpPr>
        <p:spPr>
          <a:xfrm>
            <a:off x="-13178" y="747051"/>
            <a:ext cx="12871927"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886327" y="591989"/>
            <a:ext cx="11086097" cy="0"/>
            <a:chOff x="1028775" y="591989"/>
            <a:chExt cx="11086097" cy="0"/>
          </a:xfrm>
        </p:grpSpPr>
        <p:cxnSp>
          <p:nvCxnSpPr>
            <p:cNvPr id="26" name="直接连接符 25"/>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7309536"/>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ppt_x</p:attrName>
                                        </p:attrNameLst>
                                      </p:cBhvr>
                                      <p:tavLst>
                                        <p:tav tm="0">
                                          <p:val>
                                            <p:fltVal val="0.5"/>
                                          </p:val>
                                        </p:tav>
                                        <p:tav tm="100000">
                                          <p:val>
                                            <p:strVal val="#ppt_x"/>
                                          </p:val>
                                        </p:tav>
                                      </p:tavLst>
                                    </p:anim>
                                    <p:anim calcmode="lin" valueType="num">
                                      <p:cBhvr>
                                        <p:cTn id="10" dur="500" fill="hold"/>
                                        <p:tgtEl>
                                          <p:spTgt spid="14"/>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ppt_x</p:attrName>
                                        </p:attrNameLst>
                                      </p:cBhvr>
                                      <p:tavLst>
                                        <p:tav tm="0">
                                          <p:val>
                                            <p:fltVal val="0.5"/>
                                          </p:val>
                                        </p:tav>
                                        <p:tav tm="100000">
                                          <p:val>
                                            <p:strVal val="#ppt_x"/>
                                          </p:val>
                                        </p:tav>
                                      </p:tavLst>
                                    </p:anim>
                                    <p:anim calcmode="lin" valueType="num">
                                      <p:cBhvr>
                                        <p:cTn id="22" dur="500" fill="hold"/>
                                        <p:tgtEl>
                                          <p:spTgt spid="16"/>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 calcmode="lin" valueType="num">
                                      <p:cBhvr>
                                        <p:cTn id="27" dur="500" fill="hold"/>
                                        <p:tgtEl>
                                          <p:spTgt spid="16"/>
                                        </p:tgtEl>
                                        <p:attrNameLst>
                                          <p:attrName>style.rotation</p:attrName>
                                        </p:attrNameLst>
                                      </p:cBhvr>
                                      <p:tavLst>
                                        <p:tav tm="0">
                                          <p:val>
                                            <p:fltVal val="360"/>
                                          </p:val>
                                        </p:tav>
                                        <p:tav tm="100000">
                                          <p:val>
                                            <p:fltVal val="0"/>
                                          </p:val>
                                        </p:tav>
                                      </p:tavLst>
                                    </p:anim>
                                    <p:animEffect transition="in" filter="fade">
                                      <p:cBhvr>
                                        <p:cTn id="28" dur="500"/>
                                        <p:tgtEl>
                                          <p:spTgt spid="16"/>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 calcmode="lin" valueType="num">
                                      <p:cBhvr>
                                        <p:cTn id="33" dur="500" fill="hold"/>
                                        <p:tgtEl>
                                          <p:spTgt spid="18"/>
                                        </p:tgtEl>
                                        <p:attrNameLst>
                                          <p:attrName>ppt_x</p:attrName>
                                        </p:attrNameLst>
                                      </p:cBhvr>
                                      <p:tavLst>
                                        <p:tav tm="0">
                                          <p:val>
                                            <p:fltVal val="0.5"/>
                                          </p:val>
                                        </p:tav>
                                        <p:tav tm="100000">
                                          <p:val>
                                            <p:strVal val="#ppt_x"/>
                                          </p:val>
                                        </p:tav>
                                      </p:tavLst>
                                    </p:anim>
                                    <p:anim calcmode="lin" valueType="num">
                                      <p:cBhvr>
                                        <p:cTn id="34" dur="500" fill="hold"/>
                                        <p:tgtEl>
                                          <p:spTgt spid="18"/>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 calcmode="lin" valueType="num">
                                      <p:cBhvr>
                                        <p:cTn id="39" dur="500" fill="hold"/>
                                        <p:tgtEl>
                                          <p:spTgt spid="18"/>
                                        </p:tgtEl>
                                        <p:attrNameLst>
                                          <p:attrName>style.rotation</p:attrName>
                                        </p:attrNameLst>
                                      </p:cBhvr>
                                      <p:tavLst>
                                        <p:tav tm="0">
                                          <p:val>
                                            <p:fltVal val="360"/>
                                          </p:val>
                                        </p:tav>
                                        <p:tav tm="100000">
                                          <p:val>
                                            <p:fltVal val="0"/>
                                          </p:val>
                                        </p:tav>
                                      </p:tavLst>
                                    </p:anim>
                                    <p:animEffect transition="in" filter="fade">
                                      <p:cBhvr>
                                        <p:cTn id="40" dur="500"/>
                                        <p:tgtEl>
                                          <p:spTgt spid="18"/>
                                        </p:tgtEl>
                                      </p:cBhvr>
                                    </p:animEffect>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2"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2"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4" grpId="0" animBg="1"/>
      <p:bldP spid="14" grpId="1" animBg="1"/>
      <p:bldP spid="16" grpId="0" animBg="1"/>
      <p:bldP spid="16" grpId="1" animBg="1"/>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6332"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684959" y="5414308"/>
            <a:ext cx="1246571" cy="178014"/>
          </a:xfrm>
          <a:prstGeom prst="rect">
            <a:avLst/>
          </a:prstGeom>
        </p:spPr>
        <p:txBody>
          <a:bodyPr wrap="square">
            <a:spAutoFit/>
          </a:bodyPr>
          <a:lstStyle/>
          <a:p>
            <a:pPr algn="just">
              <a:lnSpc>
                <a:spcPct val="120000"/>
              </a:lnSpc>
            </a:pP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48"/>
          <p:cNvSpPr/>
          <p:nvPr/>
        </p:nvSpPr>
        <p:spPr>
          <a:xfrm>
            <a:off x="6185385" y="5479080"/>
            <a:ext cx="2537702" cy="226472"/>
          </a:xfrm>
          <a:prstGeom prst="rect">
            <a:avLst/>
          </a:prstGeom>
        </p:spPr>
        <p:txBody>
          <a:bodyPr wrap="square">
            <a:spAutoFit/>
          </a:bodyPr>
          <a:lstStyle/>
          <a:p>
            <a:pPr algn="just">
              <a:lnSpc>
                <a:spcPct val="120000"/>
              </a:lnSpc>
            </a:pP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金融投资有哪些</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8"/>
          <p:cNvSpPr txBox="1"/>
          <p:nvPr/>
        </p:nvSpPr>
        <p:spPr>
          <a:xfrm>
            <a:off x="0" y="808593"/>
            <a:ext cx="12858749" cy="215444"/>
          </a:xfrm>
          <a:prstGeom prst="rect">
            <a:avLst/>
          </a:prstGeom>
          <a:noFill/>
        </p:spPr>
        <p:txBody>
          <a:bodyPr wrap="square" lIns="0" tIns="0" rIns="0" bIns="0" rtlCol="0" anchor="ctr">
            <a:spAutoFit/>
          </a:bodyPr>
          <a:lstStyle/>
          <a:p>
            <a:pPr algn="ctr"/>
            <a:r>
              <a:rPr lang="en-US" altLang="zh-CN"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p:cNvGrpSpPr/>
          <p:nvPr/>
        </p:nvGrpSpPr>
        <p:grpSpPr>
          <a:xfrm>
            <a:off x="886327" y="591989"/>
            <a:ext cx="11086097"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64679" y="5632549"/>
            <a:ext cx="6815087" cy="1169551"/>
          </a:xfrm>
          <a:prstGeom prst="rect">
            <a:avLst/>
          </a:prstGeom>
        </p:spPr>
        <p:txBody>
          <a:bodyPr wrap="square">
            <a:spAutoFit/>
          </a:bodyPr>
          <a:lstStyle/>
          <a:p>
            <a:pPr marL="342900" indent="-352800">
              <a:buFont typeface="+mj-ea"/>
              <a:buAutoNum type="circleNumDbPlain"/>
            </a:pPr>
            <a:r>
              <a:rPr lang="zh-CN" altLang="en-US" sz="1400" dirty="0" smtClean="0">
                <a:latin typeface="+mn-ea"/>
                <a:ea typeface="+mn-ea"/>
              </a:rPr>
              <a:t>按</a:t>
            </a:r>
            <a:r>
              <a:rPr lang="zh-CN" altLang="en-US" sz="1400" dirty="0">
                <a:latin typeface="+mn-ea"/>
                <a:ea typeface="+mn-ea"/>
              </a:rPr>
              <a:t>发行主体的不同，债券可分为</a:t>
            </a:r>
            <a:r>
              <a:rPr lang="zh-CN" altLang="en-US" sz="1400" dirty="0">
                <a:latin typeface="+mn-ea"/>
                <a:ea typeface="+mn-ea"/>
                <a:hlinkClick r:id="rId3"/>
              </a:rPr>
              <a:t>国家债券</a:t>
            </a:r>
            <a:r>
              <a:rPr lang="zh-CN" altLang="en-US" sz="1400" dirty="0">
                <a:latin typeface="+mn-ea"/>
                <a:ea typeface="+mn-ea"/>
              </a:rPr>
              <a:t>、</a:t>
            </a:r>
            <a:r>
              <a:rPr lang="zh-CN" altLang="en-US" sz="1400" dirty="0">
                <a:latin typeface="+mn-ea"/>
                <a:ea typeface="+mn-ea"/>
                <a:hlinkClick r:id="rId4"/>
              </a:rPr>
              <a:t>金融债券</a:t>
            </a:r>
            <a:r>
              <a:rPr lang="zh-CN" altLang="en-US" sz="1400" dirty="0">
                <a:latin typeface="+mn-ea"/>
                <a:ea typeface="+mn-ea"/>
              </a:rPr>
              <a:t>、</a:t>
            </a:r>
            <a:r>
              <a:rPr lang="zh-CN" altLang="en-US" sz="1400" dirty="0">
                <a:latin typeface="+mn-ea"/>
                <a:ea typeface="+mn-ea"/>
                <a:hlinkClick r:id="rId5"/>
              </a:rPr>
              <a:t>公司债券</a:t>
            </a:r>
            <a:r>
              <a:rPr lang="zh-CN" altLang="en-US" sz="1400" dirty="0">
                <a:latin typeface="+mn-ea"/>
                <a:ea typeface="+mn-ea"/>
              </a:rPr>
              <a:t>等几大类。</a:t>
            </a:r>
          </a:p>
          <a:p>
            <a:pPr marL="342900" indent="-352800">
              <a:buFont typeface="+mj-ea"/>
              <a:buAutoNum type="circleNumDbPlain"/>
            </a:pPr>
            <a:r>
              <a:rPr lang="zh-CN" altLang="en-US" sz="1400" dirty="0" smtClean="0">
                <a:latin typeface="+mn-ea"/>
                <a:ea typeface="+mn-ea"/>
              </a:rPr>
              <a:t>按</a:t>
            </a:r>
            <a:r>
              <a:rPr lang="zh-CN" altLang="en-US" sz="1400" dirty="0">
                <a:latin typeface="+mn-ea"/>
                <a:ea typeface="+mn-ea"/>
              </a:rPr>
              <a:t>偿还期限的长短，债券可分为</a:t>
            </a:r>
            <a:r>
              <a:rPr lang="zh-CN" altLang="en-US" sz="1400" dirty="0">
                <a:latin typeface="+mn-ea"/>
                <a:ea typeface="+mn-ea"/>
                <a:hlinkClick r:id="rId6"/>
              </a:rPr>
              <a:t>短期债券</a:t>
            </a:r>
            <a:r>
              <a:rPr lang="zh-CN" altLang="en-US" sz="1400" dirty="0">
                <a:latin typeface="+mn-ea"/>
                <a:ea typeface="+mn-ea"/>
              </a:rPr>
              <a:t>、</a:t>
            </a:r>
            <a:r>
              <a:rPr lang="zh-CN" altLang="en-US" sz="1400" dirty="0">
                <a:latin typeface="+mn-ea"/>
                <a:ea typeface="+mn-ea"/>
                <a:hlinkClick r:id="rId7"/>
              </a:rPr>
              <a:t>中期债券</a:t>
            </a:r>
            <a:r>
              <a:rPr lang="zh-CN" altLang="en-US" sz="1400" dirty="0">
                <a:latin typeface="+mn-ea"/>
                <a:ea typeface="+mn-ea"/>
              </a:rPr>
              <a:t>、</a:t>
            </a:r>
            <a:r>
              <a:rPr lang="zh-CN" altLang="en-US" sz="1400" dirty="0">
                <a:latin typeface="+mn-ea"/>
                <a:ea typeface="+mn-ea"/>
                <a:hlinkClick r:id="rId8"/>
              </a:rPr>
              <a:t>长期债券</a:t>
            </a:r>
            <a:r>
              <a:rPr lang="zh-CN" altLang="en-US" sz="1400" dirty="0">
                <a:latin typeface="+mn-ea"/>
                <a:ea typeface="+mn-ea"/>
              </a:rPr>
              <a:t>和</a:t>
            </a:r>
            <a:r>
              <a:rPr lang="zh-CN" altLang="en-US" sz="1400" dirty="0">
                <a:latin typeface="+mn-ea"/>
                <a:ea typeface="+mn-ea"/>
                <a:hlinkClick r:id="rId9"/>
              </a:rPr>
              <a:t>永久债券</a:t>
            </a:r>
            <a:r>
              <a:rPr lang="zh-CN" altLang="en-US" sz="1400" dirty="0">
                <a:latin typeface="+mn-ea"/>
                <a:ea typeface="+mn-ea"/>
              </a:rPr>
              <a:t>。</a:t>
            </a:r>
          </a:p>
          <a:p>
            <a:pPr marL="342900" indent="-352800">
              <a:buFont typeface="+mj-ea"/>
              <a:buAutoNum type="circleNumDbPlain"/>
            </a:pPr>
            <a:r>
              <a:rPr lang="zh-CN" altLang="en-US" sz="1400" dirty="0" smtClean="0">
                <a:latin typeface="+mn-ea"/>
                <a:ea typeface="+mn-ea"/>
              </a:rPr>
              <a:t>按</a:t>
            </a:r>
            <a:r>
              <a:rPr lang="zh-CN" altLang="en-US" sz="1400" dirty="0">
                <a:latin typeface="+mn-ea"/>
                <a:ea typeface="+mn-ea"/>
              </a:rPr>
              <a:t>利息的不同支付方式，债券一般可分为</a:t>
            </a:r>
            <a:r>
              <a:rPr lang="zh-CN" altLang="en-US" sz="1400" dirty="0">
                <a:latin typeface="+mn-ea"/>
                <a:ea typeface="+mn-ea"/>
                <a:hlinkClick r:id="rId10"/>
              </a:rPr>
              <a:t>附息债券</a:t>
            </a:r>
            <a:r>
              <a:rPr lang="zh-CN" altLang="en-US" sz="1400" dirty="0">
                <a:latin typeface="+mn-ea"/>
                <a:ea typeface="+mn-ea"/>
              </a:rPr>
              <a:t>和</a:t>
            </a:r>
            <a:r>
              <a:rPr lang="zh-CN" altLang="en-US" sz="1400" dirty="0">
                <a:latin typeface="+mn-ea"/>
                <a:ea typeface="+mn-ea"/>
                <a:hlinkClick r:id="rId11"/>
              </a:rPr>
              <a:t>贴息债券</a:t>
            </a:r>
            <a:r>
              <a:rPr lang="zh-CN" altLang="en-US" sz="1400" dirty="0">
                <a:latin typeface="+mn-ea"/>
                <a:ea typeface="+mn-ea"/>
              </a:rPr>
              <a:t>。</a:t>
            </a:r>
          </a:p>
          <a:p>
            <a:pPr marL="342900" indent="-352800">
              <a:buFont typeface="+mj-ea"/>
              <a:buAutoNum type="circleNumDbPlain"/>
            </a:pPr>
            <a:r>
              <a:rPr lang="zh-CN" altLang="en-US" sz="1400" dirty="0" smtClean="0">
                <a:latin typeface="+mn-ea"/>
                <a:ea typeface="+mn-ea"/>
              </a:rPr>
              <a:t>按</a:t>
            </a:r>
            <a:r>
              <a:rPr lang="zh-CN" altLang="en-US" sz="1400" dirty="0">
                <a:latin typeface="+mn-ea"/>
                <a:ea typeface="+mn-ea"/>
              </a:rPr>
              <a:t>债券的发行方式即是否公开发行来分类，可分为</a:t>
            </a:r>
            <a:r>
              <a:rPr lang="zh-CN" altLang="en-US" sz="1400" dirty="0">
                <a:latin typeface="+mn-ea"/>
                <a:ea typeface="+mn-ea"/>
                <a:hlinkClick r:id="rId12"/>
              </a:rPr>
              <a:t>公募债券</a:t>
            </a:r>
            <a:r>
              <a:rPr lang="zh-CN" altLang="en-US" sz="1400" dirty="0">
                <a:latin typeface="+mn-ea"/>
                <a:ea typeface="+mn-ea"/>
              </a:rPr>
              <a:t>和</a:t>
            </a:r>
            <a:r>
              <a:rPr lang="zh-CN" altLang="en-US" sz="1400" dirty="0">
                <a:latin typeface="+mn-ea"/>
                <a:ea typeface="+mn-ea"/>
                <a:hlinkClick r:id="rId13"/>
              </a:rPr>
              <a:t>私募债券</a:t>
            </a:r>
            <a:r>
              <a:rPr lang="zh-CN" altLang="en-US" sz="1400" dirty="0">
                <a:latin typeface="+mn-ea"/>
                <a:ea typeface="+mn-ea"/>
              </a:rPr>
              <a:t>。</a:t>
            </a:r>
          </a:p>
          <a:p>
            <a:pPr marL="342900" indent="-352800">
              <a:buFont typeface="+mj-ea"/>
              <a:buAutoNum type="circleNumDbPlain"/>
            </a:pPr>
            <a:r>
              <a:rPr lang="zh-CN" altLang="en-US" sz="1400" dirty="0" smtClean="0">
                <a:latin typeface="+mn-ea"/>
                <a:ea typeface="+mn-ea"/>
              </a:rPr>
              <a:t>按</a:t>
            </a:r>
            <a:r>
              <a:rPr lang="zh-CN" altLang="en-US" sz="1400" dirty="0">
                <a:latin typeface="+mn-ea"/>
                <a:ea typeface="+mn-ea"/>
              </a:rPr>
              <a:t>有无</a:t>
            </a:r>
            <a:r>
              <a:rPr lang="zh-CN" altLang="en-US" sz="1400" dirty="0">
                <a:latin typeface="+mn-ea"/>
                <a:ea typeface="+mn-ea"/>
                <a:hlinkClick r:id="rId14"/>
              </a:rPr>
              <a:t>抵押担保</a:t>
            </a:r>
            <a:r>
              <a:rPr lang="zh-CN" altLang="en-US" sz="1400" dirty="0">
                <a:latin typeface="+mn-ea"/>
                <a:ea typeface="+mn-ea"/>
              </a:rPr>
              <a:t>，债券可分为信用债券、</a:t>
            </a:r>
            <a:r>
              <a:rPr lang="zh-CN" altLang="en-US" sz="1400" dirty="0">
                <a:latin typeface="+mn-ea"/>
                <a:ea typeface="+mn-ea"/>
                <a:hlinkClick r:id="rId15"/>
              </a:rPr>
              <a:t>抵押债券</a:t>
            </a:r>
            <a:r>
              <a:rPr lang="zh-CN" altLang="en-US" sz="1400" dirty="0">
                <a:latin typeface="+mn-ea"/>
                <a:ea typeface="+mn-ea"/>
              </a:rPr>
              <a:t>和担保债券等。</a:t>
            </a:r>
          </a:p>
        </p:txBody>
      </p:sp>
      <p:sp>
        <p:nvSpPr>
          <p:cNvPr id="11" name="TextBox 10"/>
          <p:cNvSpPr txBox="1"/>
          <p:nvPr/>
        </p:nvSpPr>
        <p:spPr>
          <a:xfrm>
            <a:off x="2900983" y="5067568"/>
            <a:ext cx="1031279" cy="369332"/>
          </a:xfrm>
          <a:prstGeom prst="rect">
            <a:avLst/>
          </a:prstGeom>
          <a:noFill/>
        </p:spPr>
        <p:txBody>
          <a:bodyPr wrap="square" rtlCol="0">
            <a:spAutoFit/>
          </a:bodyPr>
          <a:lstStyle/>
          <a:p>
            <a:pPr algn="ctr"/>
            <a:r>
              <a:rPr lang="zh-CN" altLang="en-US" dirty="0" smtClean="0">
                <a:latin typeface="+mn-ea"/>
                <a:ea typeface="+mn-ea"/>
              </a:rPr>
              <a:t>债券</a:t>
            </a:r>
            <a:endParaRPr lang="zh-CN" altLang="en-US" dirty="0">
              <a:latin typeface="+mn-ea"/>
              <a:ea typeface="+mn-ea"/>
            </a:endParaRPr>
          </a:p>
        </p:txBody>
      </p:sp>
      <p:sp>
        <p:nvSpPr>
          <p:cNvPr id="12" name="TextBox 11"/>
          <p:cNvSpPr txBox="1"/>
          <p:nvPr/>
        </p:nvSpPr>
        <p:spPr>
          <a:xfrm>
            <a:off x="4989215" y="2536205"/>
            <a:ext cx="913901" cy="369332"/>
          </a:xfrm>
          <a:prstGeom prst="rect">
            <a:avLst/>
          </a:prstGeom>
          <a:noFill/>
        </p:spPr>
        <p:txBody>
          <a:bodyPr wrap="square" rtlCol="0">
            <a:spAutoFit/>
          </a:bodyPr>
          <a:lstStyle/>
          <a:p>
            <a:pPr algn="ctr"/>
            <a:r>
              <a:rPr lang="zh-CN" altLang="en-US" dirty="0" smtClean="0"/>
              <a:t>黄金</a:t>
            </a:r>
            <a:endParaRPr lang="zh-CN" altLang="en-US" dirty="0"/>
          </a:p>
        </p:txBody>
      </p:sp>
      <p:sp>
        <p:nvSpPr>
          <p:cNvPr id="13" name="TextBox 12"/>
          <p:cNvSpPr txBox="1"/>
          <p:nvPr/>
        </p:nvSpPr>
        <p:spPr>
          <a:xfrm>
            <a:off x="884759" y="1528093"/>
            <a:ext cx="4086014" cy="1384995"/>
          </a:xfrm>
          <a:prstGeom prst="rect">
            <a:avLst/>
          </a:prstGeom>
          <a:noFill/>
        </p:spPr>
        <p:txBody>
          <a:bodyPr wrap="square" rtlCol="0">
            <a:spAutoFit/>
          </a:bodyPr>
          <a:lstStyle/>
          <a:p>
            <a:pPr marL="285750" indent="-285750">
              <a:buFont typeface="Wingdings" pitchFamily="2" charset="2"/>
              <a:buChar char="Ø"/>
            </a:pPr>
            <a:r>
              <a:rPr lang="zh-CN" altLang="en-US" sz="1400" dirty="0" smtClean="0">
                <a:latin typeface="+mn-ea"/>
                <a:ea typeface="+mn-ea"/>
                <a:hlinkClick r:id="rId16"/>
              </a:rPr>
              <a:t>实物</a:t>
            </a:r>
            <a:r>
              <a:rPr lang="zh-CN" altLang="en-US" sz="1400" dirty="0">
                <a:latin typeface="+mn-ea"/>
                <a:ea typeface="+mn-ea"/>
                <a:hlinkClick r:id="rId16"/>
              </a:rPr>
              <a:t>黄金</a:t>
            </a:r>
            <a:r>
              <a:rPr lang="zh-CN" altLang="en-US" sz="1400" dirty="0">
                <a:latin typeface="+mn-ea"/>
                <a:ea typeface="+mn-ea"/>
              </a:rPr>
              <a:t>，包括金条，</a:t>
            </a:r>
            <a:r>
              <a:rPr lang="zh-CN" altLang="en-US" sz="1400" dirty="0" smtClean="0">
                <a:latin typeface="+mn-ea"/>
                <a:ea typeface="+mn-ea"/>
              </a:rPr>
              <a:t>投资</a:t>
            </a:r>
            <a:r>
              <a:rPr lang="zh-CN" altLang="en-US" sz="1400" dirty="0">
                <a:latin typeface="+mn-ea"/>
                <a:ea typeface="+mn-ea"/>
              </a:rPr>
              <a:t>金币，</a:t>
            </a:r>
          </a:p>
          <a:p>
            <a:pPr marL="285750" indent="-285750">
              <a:buFont typeface="Wingdings" pitchFamily="2" charset="2"/>
              <a:buChar char="Ø"/>
            </a:pPr>
            <a:r>
              <a:rPr lang="zh-CN" altLang="en-US" sz="1400" dirty="0">
                <a:latin typeface="+mn-ea"/>
                <a:ea typeface="+mn-ea"/>
              </a:rPr>
              <a:t>各大银行推出的纸黄金</a:t>
            </a:r>
          </a:p>
          <a:p>
            <a:pPr marL="285750" indent="-285750">
              <a:buFont typeface="Wingdings" pitchFamily="2" charset="2"/>
              <a:buChar char="Ø"/>
            </a:pPr>
            <a:r>
              <a:rPr lang="zh-CN" altLang="en-US" sz="1400" dirty="0">
                <a:latin typeface="+mn-ea"/>
                <a:ea typeface="+mn-ea"/>
              </a:rPr>
              <a:t>上海期货交易所推出的黄金期货</a:t>
            </a:r>
          </a:p>
          <a:p>
            <a:pPr marL="285750" indent="-285750">
              <a:buFont typeface="Wingdings" pitchFamily="2" charset="2"/>
              <a:buChar char="Ø"/>
            </a:pPr>
            <a:r>
              <a:rPr lang="zh-CN" altLang="en-US" sz="1400" dirty="0">
                <a:latin typeface="+mn-ea"/>
                <a:ea typeface="+mn-ea"/>
              </a:rPr>
              <a:t>上海黄金交易所推出的</a:t>
            </a:r>
            <a:r>
              <a:rPr lang="zh-CN" altLang="en-US" sz="1400" dirty="0">
                <a:latin typeface="+mn-ea"/>
                <a:ea typeface="+mn-ea"/>
                <a:hlinkClick r:id="rId17"/>
              </a:rPr>
              <a:t>黄金延期</a:t>
            </a:r>
            <a:r>
              <a:rPr lang="zh-CN" altLang="en-US" sz="1400" dirty="0">
                <a:latin typeface="+mn-ea"/>
                <a:ea typeface="+mn-ea"/>
              </a:rPr>
              <a:t>，及</a:t>
            </a:r>
            <a:r>
              <a:rPr lang="en-US" altLang="zh-CN" sz="1400" dirty="0">
                <a:latin typeface="+mn-ea"/>
                <a:ea typeface="+mn-ea"/>
              </a:rPr>
              <a:t>AU(T+D)</a:t>
            </a:r>
          </a:p>
          <a:p>
            <a:pPr marL="285750" indent="-285750">
              <a:buFont typeface="Wingdings" pitchFamily="2" charset="2"/>
              <a:buChar char="Ø"/>
            </a:pPr>
            <a:r>
              <a:rPr lang="zh-CN" altLang="en-US" sz="1400" dirty="0">
                <a:latin typeface="+mn-ea"/>
                <a:ea typeface="+mn-ea"/>
              </a:rPr>
              <a:t>天津贵金属交易所推出的：</a:t>
            </a:r>
            <a:r>
              <a:rPr lang="zh-CN" altLang="en-US" sz="1400" dirty="0">
                <a:latin typeface="+mn-ea"/>
                <a:ea typeface="+mn-ea"/>
                <a:hlinkClick r:id="rId18"/>
              </a:rPr>
              <a:t>天通金</a:t>
            </a:r>
            <a:r>
              <a:rPr lang="en-US" altLang="zh-CN" sz="1400" dirty="0">
                <a:latin typeface="+mn-ea"/>
                <a:ea typeface="+mn-ea"/>
              </a:rPr>
              <a:t>t+0</a:t>
            </a:r>
          </a:p>
          <a:p>
            <a:pPr marL="285750" indent="-285750">
              <a:buFont typeface="Wingdings" pitchFamily="2" charset="2"/>
              <a:buChar char="Ø"/>
            </a:pPr>
            <a:r>
              <a:rPr lang="zh-CN" altLang="en-US" sz="1400" dirty="0">
                <a:latin typeface="+mn-ea"/>
                <a:ea typeface="+mn-ea"/>
              </a:rPr>
              <a:t>工行推出的黄金定</a:t>
            </a:r>
            <a:r>
              <a:rPr lang="zh-CN" altLang="en-US" sz="1400" dirty="0" smtClean="0">
                <a:latin typeface="+mn-ea"/>
                <a:ea typeface="+mn-ea"/>
              </a:rPr>
              <a:t>投</a:t>
            </a:r>
            <a:endParaRPr lang="zh-CN" altLang="en-US" sz="1400" dirty="0">
              <a:latin typeface="+mn-ea"/>
              <a:ea typeface="+mn-ea"/>
            </a:endParaRPr>
          </a:p>
        </p:txBody>
      </p:sp>
      <p:sp>
        <p:nvSpPr>
          <p:cNvPr id="46" name="TextBox 45"/>
          <p:cNvSpPr txBox="1"/>
          <p:nvPr/>
        </p:nvSpPr>
        <p:spPr>
          <a:xfrm>
            <a:off x="7005439" y="5056485"/>
            <a:ext cx="913901" cy="369332"/>
          </a:xfrm>
          <a:prstGeom prst="rect">
            <a:avLst/>
          </a:prstGeom>
          <a:noFill/>
        </p:spPr>
        <p:txBody>
          <a:bodyPr wrap="square" rtlCol="0">
            <a:spAutoFit/>
          </a:bodyPr>
          <a:lstStyle/>
          <a:p>
            <a:pPr algn="ctr"/>
            <a:r>
              <a:rPr lang="zh-CN" altLang="en-US" dirty="0" smtClean="0"/>
              <a:t>外汇</a:t>
            </a:r>
            <a:endParaRPr lang="zh-CN" altLang="en-US" dirty="0"/>
          </a:p>
        </p:txBody>
      </p:sp>
      <p:sp>
        <p:nvSpPr>
          <p:cNvPr id="14" name="TextBox 13"/>
          <p:cNvSpPr txBox="1"/>
          <p:nvPr/>
        </p:nvSpPr>
        <p:spPr>
          <a:xfrm>
            <a:off x="7187765" y="5482143"/>
            <a:ext cx="5362290" cy="1446550"/>
          </a:xfrm>
          <a:prstGeom prst="rect">
            <a:avLst/>
          </a:prstGeom>
          <a:noFill/>
        </p:spPr>
        <p:txBody>
          <a:bodyPr wrap="square" rtlCol="0">
            <a:spAutoFit/>
          </a:bodyPr>
          <a:lstStyle/>
          <a:p>
            <a:pPr marL="342900" indent="-342900">
              <a:buFont typeface="+mj-ea"/>
              <a:buAutoNum type="circleNumDbPlain"/>
            </a:pPr>
            <a:r>
              <a:rPr lang="zh-CN" altLang="en-US" sz="1400" dirty="0">
                <a:latin typeface="+mn-ea"/>
                <a:ea typeface="+mn-ea"/>
              </a:rPr>
              <a:t>主流的</a:t>
            </a:r>
            <a:r>
              <a:rPr lang="zh-CN" altLang="en-US" sz="1400" dirty="0">
                <a:latin typeface="+mn-ea"/>
                <a:ea typeface="+mn-ea"/>
                <a:hlinkClick r:id="rId19"/>
              </a:rPr>
              <a:t>货币对</a:t>
            </a:r>
            <a:r>
              <a:rPr lang="zh-CN" altLang="en-US" sz="1400" dirty="0">
                <a:latin typeface="+mn-ea"/>
                <a:ea typeface="+mn-ea"/>
              </a:rPr>
              <a:t>包括</a:t>
            </a:r>
            <a:r>
              <a:rPr lang="zh-CN" altLang="en-US" sz="1400" dirty="0" smtClean="0">
                <a:latin typeface="+mn-ea"/>
                <a:ea typeface="+mn-ea"/>
              </a:rPr>
              <a:t>：</a:t>
            </a:r>
            <a:endParaRPr lang="en-US" altLang="zh-CN" sz="1400" dirty="0" smtClean="0">
              <a:latin typeface="+mn-ea"/>
              <a:ea typeface="+mn-ea"/>
            </a:endParaRPr>
          </a:p>
          <a:p>
            <a:pPr marL="342900" indent="-342900">
              <a:buFont typeface="+mj-ea"/>
              <a:buAutoNum type="circleNumDbPlain"/>
            </a:pPr>
            <a:r>
              <a:rPr lang="en-US" altLang="zh-CN" sz="1400" dirty="0" smtClean="0">
                <a:latin typeface="+mn-ea"/>
                <a:ea typeface="+mn-ea"/>
              </a:rPr>
              <a:t>EUR/USD</a:t>
            </a:r>
            <a:r>
              <a:rPr lang="zh-CN" altLang="en-US" sz="1400" dirty="0">
                <a:latin typeface="+mn-ea"/>
                <a:ea typeface="+mn-ea"/>
              </a:rPr>
              <a:t>、</a:t>
            </a:r>
            <a:r>
              <a:rPr lang="en-US" altLang="zh-CN" sz="1400" dirty="0" smtClean="0">
                <a:latin typeface="+mn-ea"/>
                <a:ea typeface="+mn-ea"/>
              </a:rPr>
              <a:t>USD/CAD</a:t>
            </a:r>
            <a:r>
              <a:rPr lang="zh-CN" altLang="en-US" sz="1400" dirty="0" smtClean="0">
                <a:latin typeface="+mn-ea"/>
                <a:ea typeface="+mn-ea"/>
              </a:rPr>
              <a:t>、</a:t>
            </a:r>
            <a:r>
              <a:rPr lang="en-US" altLang="zh-CN" sz="1400" dirty="0" smtClean="0">
                <a:latin typeface="+mn-ea"/>
                <a:ea typeface="+mn-ea"/>
              </a:rPr>
              <a:t>GBP/USD</a:t>
            </a:r>
            <a:r>
              <a:rPr lang="zh-CN" altLang="en-US" sz="1400" dirty="0">
                <a:latin typeface="+mn-ea"/>
                <a:ea typeface="+mn-ea"/>
              </a:rPr>
              <a:t>、</a:t>
            </a:r>
            <a:r>
              <a:rPr lang="en-US" altLang="zh-CN" sz="1400" dirty="0" smtClean="0">
                <a:latin typeface="+mn-ea"/>
                <a:ea typeface="+mn-ea"/>
              </a:rPr>
              <a:t>USD/JPY</a:t>
            </a:r>
            <a:endParaRPr lang="en-US" altLang="zh-CN" sz="1400" dirty="0">
              <a:latin typeface="+mn-ea"/>
              <a:ea typeface="+mn-ea"/>
            </a:endParaRPr>
          </a:p>
          <a:p>
            <a:pPr marL="342900" indent="-342900">
              <a:buFont typeface="+mj-ea"/>
              <a:buAutoNum type="circleNumDbPlain"/>
            </a:pPr>
            <a:r>
              <a:rPr lang="en-US" altLang="zh-CN" sz="1400" dirty="0" smtClean="0">
                <a:latin typeface="+mn-ea"/>
                <a:ea typeface="+mn-ea"/>
              </a:rPr>
              <a:t>AUD/JPY</a:t>
            </a:r>
            <a:r>
              <a:rPr lang="zh-CN" altLang="en-US" sz="1400" dirty="0" smtClean="0">
                <a:latin typeface="+mn-ea"/>
                <a:ea typeface="+mn-ea"/>
              </a:rPr>
              <a:t>、</a:t>
            </a:r>
            <a:r>
              <a:rPr lang="en-US" altLang="zh-CN" sz="1400" dirty="0" smtClean="0">
                <a:latin typeface="+mn-ea"/>
                <a:ea typeface="+mn-ea"/>
              </a:rPr>
              <a:t>USD/CAD</a:t>
            </a:r>
            <a:r>
              <a:rPr lang="zh-CN" altLang="en-US" sz="1400" dirty="0">
                <a:latin typeface="+mn-ea"/>
                <a:ea typeface="+mn-ea"/>
              </a:rPr>
              <a:t>、</a:t>
            </a:r>
            <a:r>
              <a:rPr lang="en-US" altLang="zh-CN" sz="1400" dirty="0" smtClean="0">
                <a:latin typeface="+mn-ea"/>
                <a:ea typeface="+mn-ea"/>
              </a:rPr>
              <a:t>GBP/USD </a:t>
            </a:r>
            <a:r>
              <a:rPr lang="zh-CN" altLang="en-US" sz="1400" dirty="0">
                <a:latin typeface="+mn-ea"/>
                <a:ea typeface="+mn-ea"/>
              </a:rPr>
              <a:t>。</a:t>
            </a:r>
          </a:p>
          <a:p>
            <a:pPr marL="342900" indent="-342900">
              <a:buFont typeface="+mj-ea"/>
              <a:buAutoNum type="circleNumDbPlain"/>
            </a:pPr>
            <a:r>
              <a:rPr lang="zh-CN" altLang="en-US" sz="1400" dirty="0">
                <a:latin typeface="+mn-ea"/>
                <a:ea typeface="+mn-ea"/>
              </a:rPr>
              <a:t>市场上除了</a:t>
            </a:r>
            <a:r>
              <a:rPr lang="zh-CN" altLang="en-US" sz="1400" dirty="0">
                <a:latin typeface="+mn-ea"/>
                <a:ea typeface="+mn-ea"/>
                <a:hlinkClick r:id="rId20"/>
              </a:rPr>
              <a:t>外汇保证金交易</a:t>
            </a:r>
            <a:r>
              <a:rPr lang="zh-CN" altLang="en-US" sz="1400" dirty="0">
                <a:latin typeface="+mn-ea"/>
                <a:ea typeface="+mn-ea"/>
              </a:rPr>
              <a:t>外，还有</a:t>
            </a:r>
            <a:r>
              <a:rPr lang="zh-CN" altLang="en-US" sz="1400" dirty="0">
                <a:latin typeface="+mn-ea"/>
                <a:ea typeface="+mn-ea"/>
                <a:hlinkClick r:id="rId21"/>
              </a:rPr>
              <a:t>外汇期货</a:t>
            </a:r>
            <a:r>
              <a:rPr lang="zh-CN" altLang="en-US" sz="1400" dirty="0">
                <a:latin typeface="+mn-ea"/>
                <a:ea typeface="+mn-ea"/>
              </a:rPr>
              <a:t>、</a:t>
            </a:r>
            <a:r>
              <a:rPr lang="zh-CN" altLang="en-US" sz="1400" dirty="0">
                <a:latin typeface="+mn-ea"/>
                <a:ea typeface="+mn-ea"/>
                <a:hlinkClick r:id="rId22"/>
              </a:rPr>
              <a:t>期权</a:t>
            </a:r>
            <a:r>
              <a:rPr lang="zh-CN" altLang="en-US" sz="1400" dirty="0">
                <a:latin typeface="+mn-ea"/>
                <a:ea typeface="+mn-ea"/>
              </a:rPr>
              <a:t>。不过在我国发展最快的是外汇保证金交易。</a:t>
            </a:r>
          </a:p>
          <a:p>
            <a:endParaRPr lang="zh-CN" altLang="en-US" dirty="0"/>
          </a:p>
        </p:txBody>
      </p:sp>
      <p:sp>
        <p:nvSpPr>
          <p:cNvPr id="47" name="TextBox 46"/>
          <p:cNvSpPr txBox="1"/>
          <p:nvPr/>
        </p:nvSpPr>
        <p:spPr>
          <a:xfrm>
            <a:off x="9043866" y="2536205"/>
            <a:ext cx="913901" cy="369332"/>
          </a:xfrm>
          <a:prstGeom prst="rect">
            <a:avLst/>
          </a:prstGeom>
          <a:noFill/>
        </p:spPr>
        <p:txBody>
          <a:bodyPr wrap="square" rtlCol="0">
            <a:spAutoFit/>
          </a:bodyPr>
          <a:lstStyle/>
          <a:p>
            <a:pPr algn="ctr"/>
            <a:r>
              <a:rPr lang="zh-CN" altLang="en-US" dirty="0" smtClean="0"/>
              <a:t>期货</a:t>
            </a:r>
            <a:endParaRPr lang="zh-CN" altLang="en-US" dirty="0"/>
          </a:p>
        </p:txBody>
      </p:sp>
      <p:sp>
        <p:nvSpPr>
          <p:cNvPr id="54" name="TextBox 53"/>
          <p:cNvSpPr txBox="1"/>
          <p:nvPr/>
        </p:nvSpPr>
        <p:spPr>
          <a:xfrm>
            <a:off x="6357367" y="1168053"/>
            <a:ext cx="6264696" cy="1384995"/>
          </a:xfrm>
          <a:prstGeom prst="rect">
            <a:avLst/>
          </a:prstGeom>
          <a:noFill/>
        </p:spPr>
        <p:txBody>
          <a:bodyPr wrap="square" rtlCol="0">
            <a:spAutoFit/>
          </a:bodyPr>
          <a:lstStyle/>
          <a:p>
            <a:pPr marL="342900" indent="-342900">
              <a:buFont typeface="Wingdings" pitchFamily="2" charset="2"/>
              <a:buChar char="Ø"/>
            </a:pPr>
            <a:r>
              <a:rPr lang="zh-CN" altLang="en-US" sz="1400" dirty="0"/>
              <a:t>上海</a:t>
            </a:r>
            <a:r>
              <a:rPr lang="zh-CN" altLang="en-US" sz="1400" dirty="0">
                <a:hlinkClick r:id="rId23"/>
              </a:rPr>
              <a:t>期货</a:t>
            </a:r>
            <a:r>
              <a:rPr lang="zh-CN" altLang="en-US" sz="1400" dirty="0"/>
              <a:t>交易所</a:t>
            </a:r>
            <a:r>
              <a:rPr lang="zh-CN" altLang="en-US" sz="1400" dirty="0" smtClean="0"/>
              <a:t>：</a:t>
            </a:r>
            <a:endParaRPr lang="en-US" altLang="zh-CN" sz="1400" dirty="0" smtClean="0"/>
          </a:p>
          <a:p>
            <a:r>
              <a:rPr lang="zh-CN" altLang="en-US" sz="1400" dirty="0" smtClean="0"/>
              <a:t>          铜 </a:t>
            </a:r>
            <a:r>
              <a:rPr lang="zh-CN" altLang="en-US" sz="1400" dirty="0"/>
              <a:t>锌 铝 橡胶 燃料油 螺纹钢 线材 黄金 铅；</a:t>
            </a:r>
          </a:p>
          <a:p>
            <a:pPr marL="342900" indent="-342900">
              <a:buFont typeface="Wingdings" pitchFamily="2" charset="2"/>
              <a:buChar char="Ø"/>
            </a:pPr>
            <a:r>
              <a:rPr lang="zh-CN" altLang="en-US" sz="1400" dirty="0"/>
              <a:t>大连商品交易所</a:t>
            </a:r>
            <a:r>
              <a:rPr lang="zh-CN" altLang="en-US" sz="1400" dirty="0" smtClean="0"/>
              <a:t>：</a:t>
            </a:r>
            <a:endParaRPr lang="en-US" altLang="zh-CN" sz="1400" dirty="0" smtClean="0"/>
          </a:p>
          <a:p>
            <a:r>
              <a:rPr lang="zh-CN" altLang="en-US" sz="1400" dirty="0" smtClean="0"/>
              <a:t>          大豆 </a:t>
            </a:r>
            <a:r>
              <a:rPr lang="zh-CN" altLang="en-US" sz="1400" dirty="0"/>
              <a:t>豆粕 豆油 </a:t>
            </a:r>
            <a:r>
              <a:rPr lang="zh-CN" altLang="en-US" sz="1400" dirty="0">
                <a:hlinkClick r:id="rId24"/>
              </a:rPr>
              <a:t>棕榈油</a:t>
            </a:r>
            <a:r>
              <a:rPr lang="zh-CN" altLang="en-US" sz="1400" dirty="0"/>
              <a:t> 玉米 线型低密度聚乙烯 </a:t>
            </a:r>
            <a:r>
              <a:rPr lang="zh-CN" altLang="en-US" sz="1400" dirty="0">
                <a:hlinkClick r:id="rId25"/>
              </a:rPr>
              <a:t>聚氯乙烯</a:t>
            </a:r>
            <a:r>
              <a:rPr lang="en-US" altLang="zh-CN" sz="1400" dirty="0"/>
              <a:t>(PVC) </a:t>
            </a:r>
            <a:r>
              <a:rPr lang="zh-CN" altLang="en-US" sz="1400" dirty="0" smtClean="0"/>
              <a:t>；</a:t>
            </a:r>
            <a:endParaRPr lang="en-US" altLang="zh-CN" sz="1400" dirty="0" smtClean="0"/>
          </a:p>
          <a:p>
            <a:pPr marL="342900" indent="-342900">
              <a:buFont typeface="Wingdings" pitchFamily="2" charset="2"/>
              <a:buChar char="Ø"/>
            </a:pPr>
            <a:r>
              <a:rPr lang="zh-CN" altLang="en-US" sz="1400" dirty="0" smtClean="0"/>
              <a:t>郑州</a:t>
            </a:r>
            <a:r>
              <a:rPr lang="zh-CN" altLang="en-US" sz="1400" dirty="0"/>
              <a:t>商品交易所</a:t>
            </a:r>
            <a:r>
              <a:rPr lang="zh-CN" altLang="en-US" sz="1400" dirty="0" smtClean="0"/>
              <a:t>：白糖 </a:t>
            </a:r>
            <a:r>
              <a:rPr lang="zh-CN" altLang="en-US" sz="1400" dirty="0"/>
              <a:t>棉花 精对苯二甲酸（</a:t>
            </a:r>
            <a:r>
              <a:rPr lang="en-US" altLang="zh-CN" sz="1400" dirty="0"/>
              <a:t>PTA</a:t>
            </a:r>
            <a:r>
              <a:rPr lang="zh-CN" altLang="en-US" sz="1400" dirty="0"/>
              <a:t>） 菜籽油 小麦 早籼稻；</a:t>
            </a:r>
          </a:p>
          <a:p>
            <a:pPr marL="342900" indent="-342900">
              <a:buFont typeface="Wingdings" pitchFamily="2" charset="2"/>
              <a:buChar char="Ø"/>
            </a:pPr>
            <a:r>
              <a:rPr lang="zh-CN" altLang="en-US" sz="1400" dirty="0">
                <a:hlinkClick r:id="rId26"/>
              </a:rPr>
              <a:t>中国金融期货交易所</a:t>
            </a:r>
            <a:r>
              <a:rPr lang="zh-CN" altLang="en-US" sz="1400" dirty="0"/>
              <a:t>：沪深</a:t>
            </a:r>
            <a:r>
              <a:rPr lang="en-US" altLang="zh-CN" sz="1400" dirty="0"/>
              <a:t>300</a:t>
            </a:r>
            <a:r>
              <a:rPr lang="zh-CN" altLang="en-US" sz="1400" dirty="0"/>
              <a:t>股指</a:t>
            </a:r>
            <a:r>
              <a:rPr lang="zh-CN" altLang="en-US" sz="1400" dirty="0" smtClean="0"/>
              <a:t>期货。</a:t>
            </a:r>
            <a:endParaRPr lang="zh-CN" altLang="en-US" sz="1400" dirty="0"/>
          </a:p>
        </p:txBody>
      </p:sp>
    </p:spTree>
    <p:extLst>
      <p:ext uri="{BB962C8B-B14F-4D97-AF65-F5344CB8AC3E}">
        <p14:creationId xmlns:p14="http://schemas.microsoft.com/office/powerpoint/2010/main" val="419607694"/>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580">
                                          <p:stCondLst>
                                            <p:cond delay="0"/>
                                          </p:stCondLst>
                                        </p:cTn>
                                        <p:tgtEl>
                                          <p:spTgt spid="38"/>
                                        </p:tgtEl>
                                      </p:cBhvr>
                                    </p:animEffect>
                                    <p:anim calcmode="lin" valueType="num">
                                      <p:cBhvr>
                                        <p:cTn id="15"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20" dur="26">
                                          <p:stCondLst>
                                            <p:cond delay="650"/>
                                          </p:stCondLst>
                                        </p:cTn>
                                        <p:tgtEl>
                                          <p:spTgt spid="38"/>
                                        </p:tgtEl>
                                      </p:cBhvr>
                                      <p:to x="100000" y="60000"/>
                                    </p:animScale>
                                    <p:animScale>
                                      <p:cBhvr>
                                        <p:cTn id="21" dur="166" decel="50000">
                                          <p:stCondLst>
                                            <p:cond delay="676"/>
                                          </p:stCondLst>
                                        </p:cTn>
                                        <p:tgtEl>
                                          <p:spTgt spid="38"/>
                                        </p:tgtEl>
                                      </p:cBhvr>
                                      <p:to x="100000" y="100000"/>
                                    </p:animScale>
                                    <p:animScale>
                                      <p:cBhvr>
                                        <p:cTn id="22" dur="26">
                                          <p:stCondLst>
                                            <p:cond delay="1312"/>
                                          </p:stCondLst>
                                        </p:cTn>
                                        <p:tgtEl>
                                          <p:spTgt spid="38"/>
                                        </p:tgtEl>
                                      </p:cBhvr>
                                      <p:to x="100000" y="80000"/>
                                    </p:animScale>
                                    <p:animScale>
                                      <p:cBhvr>
                                        <p:cTn id="23" dur="166" decel="50000">
                                          <p:stCondLst>
                                            <p:cond delay="1338"/>
                                          </p:stCondLst>
                                        </p:cTn>
                                        <p:tgtEl>
                                          <p:spTgt spid="38"/>
                                        </p:tgtEl>
                                      </p:cBhvr>
                                      <p:to x="100000" y="100000"/>
                                    </p:animScale>
                                    <p:animScale>
                                      <p:cBhvr>
                                        <p:cTn id="24" dur="26">
                                          <p:stCondLst>
                                            <p:cond delay="1642"/>
                                          </p:stCondLst>
                                        </p:cTn>
                                        <p:tgtEl>
                                          <p:spTgt spid="38"/>
                                        </p:tgtEl>
                                      </p:cBhvr>
                                      <p:to x="100000" y="90000"/>
                                    </p:animScale>
                                    <p:animScale>
                                      <p:cBhvr>
                                        <p:cTn id="25" dur="166" decel="50000">
                                          <p:stCondLst>
                                            <p:cond delay="1668"/>
                                          </p:stCondLst>
                                        </p:cTn>
                                        <p:tgtEl>
                                          <p:spTgt spid="38"/>
                                        </p:tgtEl>
                                      </p:cBhvr>
                                      <p:to x="100000" y="100000"/>
                                    </p:animScale>
                                    <p:animScale>
                                      <p:cBhvr>
                                        <p:cTn id="26" dur="26">
                                          <p:stCondLst>
                                            <p:cond delay="1808"/>
                                          </p:stCondLst>
                                        </p:cTn>
                                        <p:tgtEl>
                                          <p:spTgt spid="38"/>
                                        </p:tgtEl>
                                      </p:cBhvr>
                                      <p:to x="100000" y="95000"/>
                                    </p:animScale>
                                    <p:animScale>
                                      <p:cBhvr>
                                        <p:cTn id="27" dur="166" decel="50000">
                                          <p:stCondLst>
                                            <p:cond delay="1834"/>
                                          </p:stCondLst>
                                        </p:cTn>
                                        <p:tgtEl>
                                          <p:spTgt spid="3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80">
                                          <p:stCondLst>
                                            <p:cond delay="0"/>
                                          </p:stCondLst>
                                        </p:cTn>
                                        <p:tgtEl>
                                          <p:spTgt spid="43"/>
                                        </p:tgtEl>
                                      </p:cBhvr>
                                    </p:animEffect>
                                    <p:anim calcmode="lin" valueType="num">
                                      <p:cBhvr>
                                        <p:cTn id="33"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38" dur="26">
                                          <p:stCondLst>
                                            <p:cond delay="650"/>
                                          </p:stCondLst>
                                        </p:cTn>
                                        <p:tgtEl>
                                          <p:spTgt spid="43"/>
                                        </p:tgtEl>
                                      </p:cBhvr>
                                      <p:to x="100000" y="60000"/>
                                    </p:animScale>
                                    <p:animScale>
                                      <p:cBhvr>
                                        <p:cTn id="39" dur="166" decel="50000">
                                          <p:stCondLst>
                                            <p:cond delay="676"/>
                                          </p:stCondLst>
                                        </p:cTn>
                                        <p:tgtEl>
                                          <p:spTgt spid="43"/>
                                        </p:tgtEl>
                                      </p:cBhvr>
                                      <p:to x="100000" y="100000"/>
                                    </p:animScale>
                                    <p:animScale>
                                      <p:cBhvr>
                                        <p:cTn id="40" dur="26">
                                          <p:stCondLst>
                                            <p:cond delay="1312"/>
                                          </p:stCondLst>
                                        </p:cTn>
                                        <p:tgtEl>
                                          <p:spTgt spid="43"/>
                                        </p:tgtEl>
                                      </p:cBhvr>
                                      <p:to x="100000" y="80000"/>
                                    </p:animScale>
                                    <p:animScale>
                                      <p:cBhvr>
                                        <p:cTn id="41" dur="166" decel="50000">
                                          <p:stCondLst>
                                            <p:cond delay="1338"/>
                                          </p:stCondLst>
                                        </p:cTn>
                                        <p:tgtEl>
                                          <p:spTgt spid="43"/>
                                        </p:tgtEl>
                                      </p:cBhvr>
                                      <p:to x="100000" y="100000"/>
                                    </p:animScale>
                                    <p:animScale>
                                      <p:cBhvr>
                                        <p:cTn id="42" dur="26">
                                          <p:stCondLst>
                                            <p:cond delay="1642"/>
                                          </p:stCondLst>
                                        </p:cTn>
                                        <p:tgtEl>
                                          <p:spTgt spid="43"/>
                                        </p:tgtEl>
                                      </p:cBhvr>
                                      <p:to x="100000" y="90000"/>
                                    </p:animScale>
                                    <p:animScale>
                                      <p:cBhvr>
                                        <p:cTn id="43" dur="166" decel="50000">
                                          <p:stCondLst>
                                            <p:cond delay="1668"/>
                                          </p:stCondLst>
                                        </p:cTn>
                                        <p:tgtEl>
                                          <p:spTgt spid="43"/>
                                        </p:tgtEl>
                                      </p:cBhvr>
                                      <p:to x="100000" y="100000"/>
                                    </p:animScale>
                                    <p:animScale>
                                      <p:cBhvr>
                                        <p:cTn id="44" dur="26">
                                          <p:stCondLst>
                                            <p:cond delay="1808"/>
                                          </p:stCondLst>
                                        </p:cTn>
                                        <p:tgtEl>
                                          <p:spTgt spid="43"/>
                                        </p:tgtEl>
                                      </p:cBhvr>
                                      <p:to x="100000" y="95000"/>
                                    </p:animScale>
                                    <p:animScale>
                                      <p:cBhvr>
                                        <p:cTn id="45" dur="166" decel="50000">
                                          <p:stCondLst>
                                            <p:cond delay="1834"/>
                                          </p:stCondLst>
                                        </p:cTn>
                                        <p:tgtEl>
                                          <p:spTgt spid="43"/>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down)">
                                      <p:cBhvr>
                                        <p:cTn id="50" dur="580">
                                          <p:stCondLst>
                                            <p:cond delay="0"/>
                                          </p:stCondLst>
                                        </p:cTn>
                                        <p:tgtEl>
                                          <p:spTgt spid="41"/>
                                        </p:tgtEl>
                                      </p:cBhvr>
                                    </p:animEffect>
                                    <p:anim calcmode="lin" valueType="num">
                                      <p:cBhvr>
                                        <p:cTn id="51"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56" dur="26">
                                          <p:stCondLst>
                                            <p:cond delay="650"/>
                                          </p:stCondLst>
                                        </p:cTn>
                                        <p:tgtEl>
                                          <p:spTgt spid="41"/>
                                        </p:tgtEl>
                                      </p:cBhvr>
                                      <p:to x="100000" y="60000"/>
                                    </p:animScale>
                                    <p:animScale>
                                      <p:cBhvr>
                                        <p:cTn id="57" dur="166" decel="50000">
                                          <p:stCondLst>
                                            <p:cond delay="676"/>
                                          </p:stCondLst>
                                        </p:cTn>
                                        <p:tgtEl>
                                          <p:spTgt spid="41"/>
                                        </p:tgtEl>
                                      </p:cBhvr>
                                      <p:to x="100000" y="100000"/>
                                    </p:animScale>
                                    <p:animScale>
                                      <p:cBhvr>
                                        <p:cTn id="58" dur="26">
                                          <p:stCondLst>
                                            <p:cond delay="1312"/>
                                          </p:stCondLst>
                                        </p:cTn>
                                        <p:tgtEl>
                                          <p:spTgt spid="41"/>
                                        </p:tgtEl>
                                      </p:cBhvr>
                                      <p:to x="100000" y="80000"/>
                                    </p:animScale>
                                    <p:animScale>
                                      <p:cBhvr>
                                        <p:cTn id="59" dur="166" decel="50000">
                                          <p:stCondLst>
                                            <p:cond delay="1338"/>
                                          </p:stCondLst>
                                        </p:cTn>
                                        <p:tgtEl>
                                          <p:spTgt spid="41"/>
                                        </p:tgtEl>
                                      </p:cBhvr>
                                      <p:to x="100000" y="100000"/>
                                    </p:animScale>
                                    <p:animScale>
                                      <p:cBhvr>
                                        <p:cTn id="60" dur="26">
                                          <p:stCondLst>
                                            <p:cond delay="1642"/>
                                          </p:stCondLst>
                                        </p:cTn>
                                        <p:tgtEl>
                                          <p:spTgt spid="41"/>
                                        </p:tgtEl>
                                      </p:cBhvr>
                                      <p:to x="100000" y="90000"/>
                                    </p:animScale>
                                    <p:animScale>
                                      <p:cBhvr>
                                        <p:cTn id="61" dur="166" decel="50000">
                                          <p:stCondLst>
                                            <p:cond delay="1668"/>
                                          </p:stCondLst>
                                        </p:cTn>
                                        <p:tgtEl>
                                          <p:spTgt spid="41"/>
                                        </p:tgtEl>
                                      </p:cBhvr>
                                      <p:to x="100000" y="100000"/>
                                    </p:animScale>
                                    <p:animScale>
                                      <p:cBhvr>
                                        <p:cTn id="62" dur="26">
                                          <p:stCondLst>
                                            <p:cond delay="1808"/>
                                          </p:stCondLst>
                                        </p:cTn>
                                        <p:tgtEl>
                                          <p:spTgt spid="41"/>
                                        </p:tgtEl>
                                      </p:cBhvr>
                                      <p:to x="100000" y="95000"/>
                                    </p:animScale>
                                    <p:animScale>
                                      <p:cBhvr>
                                        <p:cTn id="63" dur="166" decel="50000">
                                          <p:stCondLst>
                                            <p:cond delay="1834"/>
                                          </p:stCondLst>
                                        </p:cTn>
                                        <p:tgtEl>
                                          <p:spTgt spid="41"/>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down)">
                                      <p:cBhvr>
                                        <p:cTn id="68" dur="580">
                                          <p:stCondLst>
                                            <p:cond delay="0"/>
                                          </p:stCondLst>
                                        </p:cTn>
                                        <p:tgtEl>
                                          <p:spTgt spid="42"/>
                                        </p:tgtEl>
                                      </p:cBhvr>
                                    </p:animEffect>
                                    <p:anim calcmode="lin" valueType="num">
                                      <p:cBhvr>
                                        <p:cTn id="69"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74" dur="26">
                                          <p:stCondLst>
                                            <p:cond delay="650"/>
                                          </p:stCondLst>
                                        </p:cTn>
                                        <p:tgtEl>
                                          <p:spTgt spid="42"/>
                                        </p:tgtEl>
                                      </p:cBhvr>
                                      <p:to x="100000" y="60000"/>
                                    </p:animScale>
                                    <p:animScale>
                                      <p:cBhvr>
                                        <p:cTn id="75" dur="166" decel="50000">
                                          <p:stCondLst>
                                            <p:cond delay="676"/>
                                          </p:stCondLst>
                                        </p:cTn>
                                        <p:tgtEl>
                                          <p:spTgt spid="42"/>
                                        </p:tgtEl>
                                      </p:cBhvr>
                                      <p:to x="100000" y="100000"/>
                                    </p:animScale>
                                    <p:animScale>
                                      <p:cBhvr>
                                        <p:cTn id="76" dur="26">
                                          <p:stCondLst>
                                            <p:cond delay="1312"/>
                                          </p:stCondLst>
                                        </p:cTn>
                                        <p:tgtEl>
                                          <p:spTgt spid="42"/>
                                        </p:tgtEl>
                                      </p:cBhvr>
                                      <p:to x="100000" y="80000"/>
                                    </p:animScale>
                                    <p:animScale>
                                      <p:cBhvr>
                                        <p:cTn id="77" dur="166" decel="50000">
                                          <p:stCondLst>
                                            <p:cond delay="1338"/>
                                          </p:stCondLst>
                                        </p:cTn>
                                        <p:tgtEl>
                                          <p:spTgt spid="42"/>
                                        </p:tgtEl>
                                      </p:cBhvr>
                                      <p:to x="100000" y="100000"/>
                                    </p:animScale>
                                    <p:animScale>
                                      <p:cBhvr>
                                        <p:cTn id="78" dur="26">
                                          <p:stCondLst>
                                            <p:cond delay="1642"/>
                                          </p:stCondLst>
                                        </p:cTn>
                                        <p:tgtEl>
                                          <p:spTgt spid="42"/>
                                        </p:tgtEl>
                                      </p:cBhvr>
                                      <p:to x="100000" y="90000"/>
                                    </p:animScale>
                                    <p:animScale>
                                      <p:cBhvr>
                                        <p:cTn id="79" dur="166" decel="50000">
                                          <p:stCondLst>
                                            <p:cond delay="1668"/>
                                          </p:stCondLst>
                                        </p:cTn>
                                        <p:tgtEl>
                                          <p:spTgt spid="42"/>
                                        </p:tgtEl>
                                      </p:cBhvr>
                                      <p:to x="100000" y="100000"/>
                                    </p:animScale>
                                    <p:animScale>
                                      <p:cBhvr>
                                        <p:cTn id="80" dur="26">
                                          <p:stCondLst>
                                            <p:cond delay="1808"/>
                                          </p:stCondLst>
                                        </p:cTn>
                                        <p:tgtEl>
                                          <p:spTgt spid="42"/>
                                        </p:tgtEl>
                                      </p:cBhvr>
                                      <p:to x="100000" y="95000"/>
                                    </p:animScale>
                                    <p:animScale>
                                      <p:cBhvr>
                                        <p:cTn id="81" dur="166" decel="50000">
                                          <p:stCondLst>
                                            <p:cond delay="1834"/>
                                          </p:stCondLst>
                                        </p:cTn>
                                        <p:tgtEl>
                                          <p:spTgt spid="42"/>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500" fill="hold"/>
                                        <p:tgtEl>
                                          <p:spTgt spid="11"/>
                                        </p:tgtEl>
                                        <p:attrNameLst>
                                          <p:attrName>ppt_x</p:attrName>
                                        </p:attrNameLst>
                                      </p:cBhvr>
                                      <p:tavLst>
                                        <p:tav tm="0">
                                          <p:val>
                                            <p:strVal val="#ppt_x"/>
                                          </p:val>
                                        </p:tav>
                                        <p:tav tm="100000">
                                          <p:val>
                                            <p:strVal val="#ppt_x"/>
                                          </p:val>
                                        </p:tav>
                                      </p:tavLst>
                                    </p:anim>
                                    <p:anim calcmode="lin" valueType="num">
                                      <p:cBhvr additive="base">
                                        <p:cTn id="8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1000"/>
                                        <p:tgtEl>
                                          <p:spTgt spid="10"/>
                                        </p:tgtEl>
                                      </p:cBhvr>
                                    </p:animEffect>
                                    <p:anim calcmode="lin" valueType="num">
                                      <p:cBhvr>
                                        <p:cTn id="93" dur="1000" fill="hold"/>
                                        <p:tgtEl>
                                          <p:spTgt spid="10"/>
                                        </p:tgtEl>
                                        <p:attrNameLst>
                                          <p:attrName>ppt_x</p:attrName>
                                        </p:attrNameLst>
                                      </p:cBhvr>
                                      <p:tavLst>
                                        <p:tav tm="0">
                                          <p:val>
                                            <p:strVal val="#ppt_x"/>
                                          </p:val>
                                        </p:tav>
                                        <p:tav tm="100000">
                                          <p:val>
                                            <p:strVal val="#ppt_x"/>
                                          </p:val>
                                        </p:tav>
                                      </p:tavLst>
                                    </p:anim>
                                    <p:anim calcmode="lin" valueType="num">
                                      <p:cBhvr>
                                        <p:cTn id="9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1000"/>
                                        <p:tgtEl>
                                          <p:spTgt spid="12"/>
                                        </p:tgtEl>
                                      </p:cBhvr>
                                    </p:animEffect>
                                    <p:anim calcmode="lin" valueType="num">
                                      <p:cBhvr>
                                        <p:cTn id="100" dur="1000" fill="hold"/>
                                        <p:tgtEl>
                                          <p:spTgt spid="12"/>
                                        </p:tgtEl>
                                        <p:attrNameLst>
                                          <p:attrName>ppt_x</p:attrName>
                                        </p:attrNameLst>
                                      </p:cBhvr>
                                      <p:tavLst>
                                        <p:tav tm="0">
                                          <p:val>
                                            <p:strVal val="#ppt_x"/>
                                          </p:val>
                                        </p:tav>
                                        <p:tav tm="100000">
                                          <p:val>
                                            <p:strVal val="#ppt_x"/>
                                          </p:val>
                                        </p:tav>
                                      </p:tavLst>
                                    </p:anim>
                                    <p:anim calcmode="lin" valueType="num">
                                      <p:cBhvr>
                                        <p:cTn id="10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fade">
                                      <p:cBhvr>
                                        <p:cTn id="106" dur="1000"/>
                                        <p:tgtEl>
                                          <p:spTgt spid="13"/>
                                        </p:tgtEl>
                                      </p:cBhvr>
                                    </p:animEffect>
                                    <p:anim calcmode="lin" valueType="num">
                                      <p:cBhvr>
                                        <p:cTn id="107" dur="1000" fill="hold"/>
                                        <p:tgtEl>
                                          <p:spTgt spid="13"/>
                                        </p:tgtEl>
                                        <p:attrNameLst>
                                          <p:attrName>ppt_x</p:attrName>
                                        </p:attrNameLst>
                                      </p:cBhvr>
                                      <p:tavLst>
                                        <p:tav tm="0">
                                          <p:val>
                                            <p:strVal val="#ppt_x"/>
                                          </p:val>
                                        </p:tav>
                                        <p:tav tm="100000">
                                          <p:val>
                                            <p:strVal val="#ppt_x"/>
                                          </p:val>
                                        </p:tav>
                                      </p:tavLst>
                                    </p:anim>
                                    <p:anim calcmode="lin" valueType="num">
                                      <p:cBhvr>
                                        <p:cTn id="10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1000"/>
                                        <p:tgtEl>
                                          <p:spTgt spid="46"/>
                                        </p:tgtEl>
                                      </p:cBhvr>
                                    </p:animEffect>
                                    <p:anim calcmode="lin" valueType="num">
                                      <p:cBhvr>
                                        <p:cTn id="114" dur="1000" fill="hold"/>
                                        <p:tgtEl>
                                          <p:spTgt spid="46"/>
                                        </p:tgtEl>
                                        <p:attrNameLst>
                                          <p:attrName>ppt_x</p:attrName>
                                        </p:attrNameLst>
                                      </p:cBhvr>
                                      <p:tavLst>
                                        <p:tav tm="0">
                                          <p:val>
                                            <p:strVal val="#ppt_x"/>
                                          </p:val>
                                        </p:tav>
                                        <p:tav tm="100000">
                                          <p:val>
                                            <p:strVal val="#ppt_x"/>
                                          </p:val>
                                        </p:tav>
                                      </p:tavLst>
                                    </p:anim>
                                    <p:anim calcmode="lin" valueType="num">
                                      <p:cBhvr>
                                        <p:cTn id="11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1000"/>
                                        <p:tgtEl>
                                          <p:spTgt spid="14"/>
                                        </p:tgtEl>
                                      </p:cBhvr>
                                    </p:animEffect>
                                    <p:anim calcmode="lin" valueType="num">
                                      <p:cBhvr>
                                        <p:cTn id="121" dur="1000" fill="hold"/>
                                        <p:tgtEl>
                                          <p:spTgt spid="14"/>
                                        </p:tgtEl>
                                        <p:attrNameLst>
                                          <p:attrName>ppt_x</p:attrName>
                                        </p:attrNameLst>
                                      </p:cBhvr>
                                      <p:tavLst>
                                        <p:tav tm="0">
                                          <p:val>
                                            <p:strVal val="#ppt_x"/>
                                          </p:val>
                                        </p:tav>
                                        <p:tav tm="100000">
                                          <p:val>
                                            <p:strVal val="#ppt_x"/>
                                          </p:val>
                                        </p:tav>
                                      </p:tavLst>
                                    </p:anim>
                                    <p:anim calcmode="lin" valueType="num">
                                      <p:cBhvr>
                                        <p:cTn id="1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1000"/>
                                        <p:tgtEl>
                                          <p:spTgt spid="47"/>
                                        </p:tgtEl>
                                      </p:cBhvr>
                                    </p:animEffect>
                                    <p:anim calcmode="lin" valueType="num">
                                      <p:cBhvr>
                                        <p:cTn id="128" dur="1000" fill="hold"/>
                                        <p:tgtEl>
                                          <p:spTgt spid="47"/>
                                        </p:tgtEl>
                                        <p:attrNameLst>
                                          <p:attrName>ppt_x</p:attrName>
                                        </p:attrNameLst>
                                      </p:cBhvr>
                                      <p:tavLst>
                                        <p:tav tm="0">
                                          <p:val>
                                            <p:strVal val="#ppt_x"/>
                                          </p:val>
                                        </p:tav>
                                        <p:tav tm="100000">
                                          <p:val>
                                            <p:strVal val="#ppt_x"/>
                                          </p:val>
                                        </p:tav>
                                      </p:tavLst>
                                    </p:anim>
                                    <p:anim calcmode="lin" valueType="num">
                                      <p:cBhvr>
                                        <p:cTn id="12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1000"/>
                                        <p:tgtEl>
                                          <p:spTgt spid="54"/>
                                        </p:tgtEl>
                                      </p:cBhvr>
                                    </p:animEffect>
                                    <p:anim calcmode="lin" valueType="num">
                                      <p:cBhvr>
                                        <p:cTn id="135" dur="1000" fill="hold"/>
                                        <p:tgtEl>
                                          <p:spTgt spid="54"/>
                                        </p:tgtEl>
                                        <p:attrNameLst>
                                          <p:attrName>ppt_x</p:attrName>
                                        </p:attrNameLst>
                                      </p:cBhvr>
                                      <p:tavLst>
                                        <p:tav tm="0">
                                          <p:val>
                                            <p:strVal val="#ppt_x"/>
                                          </p:val>
                                        </p:tav>
                                        <p:tav tm="100000">
                                          <p:val>
                                            <p:strVal val="#ppt_x"/>
                                          </p:val>
                                        </p:tav>
                                      </p:tavLst>
                                    </p:anim>
                                    <p:anim calcmode="lin" valueType="num">
                                      <p:cBhvr>
                                        <p:cTn id="13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46" grpId="0"/>
      <p:bldP spid="14" grpId="0"/>
      <p:bldP spid="47"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20" y="1445953"/>
            <a:ext cx="4011894" cy="2449066"/>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818" y="1456085"/>
            <a:ext cx="4011894" cy="2449066"/>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2818" y="1447146"/>
            <a:ext cx="4011895" cy="2449066"/>
          </a:xfrm>
          <a:prstGeom prst="rect">
            <a:avLst/>
          </a:prstGeom>
        </p:spPr>
      </p:pic>
      <p:cxnSp>
        <p:nvCxnSpPr>
          <p:cNvPr id="13" name="Straight Connector 12"/>
          <p:cNvCxnSpPr/>
          <p:nvPr/>
        </p:nvCxnSpPr>
        <p:spPr>
          <a:xfrm>
            <a:off x="809658" y="4984477"/>
            <a:ext cx="11236161"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12800" y="5275991"/>
            <a:ext cx="11233150" cy="1292662"/>
          </a:xfrm>
          <a:prstGeom prst="rect">
            <a:avLst/>
          </a:prstGeom>
          <a:noFill/>
        </p:spPr>
        <p:txBody>
          <a:bodyPr wrap="square" lIns="0" tIns="0" rIns="0" bIns="0" numCol="1" spcCol="360000">
            <a:spAutoFit/>
          </a:bodyPr>
          <a:lstStyle/>
          <a:p>
            <a:pPr algn="just">
              <a:lnSpc>
                <a:spcPct val="150000"/>
              </a:lnSpc>
            </a:pPr>
            <a:r>
              <a:rPr lang="zh-CN" altLang="en-US" sz="1400" dirty="0"/>
              <a:t>金融投资作为一种可以扩大</a:t>
            </a:r>
            <a:r>
              <a:rPr lang="zh-CN" altLang="en-US" sz="1400" dirty="0">
                <a:hlinkClick r:id="rId6"/>
              </a:rPr>
              <a:t>生产资本</a:t>
            </a:r>
            <a:r>
              <a:rPr lang="zh-CN" altLang="en-US" sz="1400" dirty="0"/>
              <a:t>，增加获利收益的经济行为，如今已被更多的公司及个人所应用。作为金融投资，其自身可与实物投资相分离，随机性增强，这就加大了金融投资的风险性。金融投资的操作风险管理就是要保证金融投资这种经济行的稳定性与可获利性。随着商品社会与</a:t>
            </a:r>
            <a:r>
              <a:rPr lang="zh-CN" altLang="en-US" sz="1400" dirty="0">
                <a:hlinkClick r:id="rId7"/>
              </a:rPr>
              <a:t>市场经济</a:t>
            </a:r>
            <a:r>
              <a:rPr lang="zh-CN" altLang="en-US" sz="1400" dirty="0"/>
              <a:t>的日益发展，现时的金融市场也在不断地完善与发展，金融投资的形式也愈发的多种多样，结合金融投资的不同方式种类，做到在盘间操作的风险可控，金融投资才可以做到稳定获利，金融投资才可以更好在生产和生活中发挥良性作用</a:t>
            </a:r>
            <a:r>
              <a:rPr lang="zh-CN" altLang="en-US" sz="800" dirty="0"/>
              <a:t>。</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金融投资的影响</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8"/>
          <p:cNvSpPr txBox="1"/>
          <p:nvPr/>
        </p:nvSpPr>
        <p:spPr>
          <a:xfrm>
            <a:off x="0" y="880601"/>
            <a:ext cx="12858750"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p:cNvGrpSpPr/>
          <p:nvPr/>
        </p:nvGrpSpPr>
        <p:grpSpPr>
          <a:xfrm>
            <a:off x="886327" y="591989"/>
            <a:ext cx="11086097" cy="0"/>
            <a:chOff x="1028775" y="591989"/>
            <a:chExt cx="11086097" cy="0"/>
          </a:xfrm>
        </p:grpSpPr>
        <p:cxnSp>
          <p:nvCxnSpPr>
            <p:cNvPr id="25"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172791" y="4120381"/>
            <a:ext cx="2448272" cy="369332"/>
          </a:xfrm>
          <a:prstGeom prst="rect">
            <a:avLst/>
          </a:prstGeom>
          <a:noFill/>
        </p:spPr>
        <p:txBody>
          <a:bodyPr wrap="square" rtlCol="0">
            <a:spAutoFit/>
          </a:bodyPr>
          <a:lstStyle/>
          <a:p>
            <a:pPr algn="ctr"/>
            <a:r>
              <a:rPr lang="zh-CN" altLang="en-US" dirty="0"/>
              <a:t>外汇汇入汇出业务</a:t>
            </a:r>
            <a:endParaRPr lang="en-US" altLang="zh-CN" dirty="0" smtClean="0"/>
          </a:p>
        </p:txBody>
      </p:sp>
      <p:sp>
        <p:nvSpPr>
          <p:cNvPr id="30" name="TextBox 29"/>
          <p:cNvSpPr txBox="1"/>
          <p:nvPr/>
        </p:nvSpPr>
        <p:spPr>
          <a:xfrm>
            <a:off x="5205239" y="4120381"/>
            <a:ext cx="2448272" cy="369332"/>
          </a:xfrm>
          <a:prstGeom prst="rect">
            <a:avLst/>
          </a:prstGeom>
          <a:noFill/>
        </p:spPr>
        <p:txBody>
          <a:bodyPr wrap="square" rtlCol="0">
            <a:spAutoFit/>
          </a:bodyPr>
          <a:lstStyle/>
          <a:p>
            <a:pPr algn="ctr"/>
            <a:r>
              <a:rPr lang="zh-CN" altLang="en-US" dirty="0"/>
              <a:t>债券承销业务</a:t>
            </a:r>
            <a:endParaRPr lang="en-US" altLang="zh-CN" dirty="0" smtClean="0"/>
          </a:p>
        </p:txBody>
      </p:sp>
      <p:sp>
        <p:nvSpPr>
          <p:cNvPr id="31" name="TextBox 30"/>
          <p:cNvSpPr txBox="1"/>
          <p:nvPr/>
        </p:nvSpPr>
        <p:spPr>
          <a:xfrm>
            <a:off x="9309695" y="4120381"/>
            <a:ext cx="2448272" cy="369332"/>
          </a:xfrm>
          <a:prstGeom prst="rect">
            <a:avLst/>
          </a:prstGeom>
          <a:noFill/>
        </p:spPr>
        <p:txBody>
          <a:bodyPr wrap="square" rtlCol="0">
            <a:spAutoFit/>
          </a:bodyPr>
          <a:lstStyle/>
          <a:p>
            <a:pPr algn="ctr"/>
            <a:r>
              <a:rPr lang="zh-CN" altLang="en-US" dirty="0"/>
              <a:t>非上市公司业务</a:t>
            </a:r>
            <a:endParaRPr lang="en-US" altLang="zh-CN" dirty="0" smtClean="0"/>
          </a:p>
        </p:txBody>
      </p:sp>
    </p:spTree>
    <p:extLst>
      <p:ext uri="{BB962C8B-B14F-4D97-AF65-F5344CB8AC3E}">
        <p14:creationId xmlns:p14="http://schemas.microsoft.com/office/powerpoint/2010/main" val="280257567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fltVal val="0"/>
                                          </p:val>
                                        </p:tav>
                                        <p:tav tm="100000">
                                          <p:val>
                                            <p:strVal val="#ppt_w"/>
                                          </p:val>
                                        </p:tav>
                                      </p:tavLst>
                                    </p:anim>
                                    <p:anim calcmode="lin" valueType="num">
                                      <p:cBhvr>
                                        <p:cTn id="33" dur="1000" fill="hold"/>
                                        <p:tgtEl>
                                          <p:spTgt spid="29"/>
                                        </p:tgtEl>
                                        <p:attrNameLst>
                                          <p:attrName>ppt_h</p:attrName>
                                        </p:attrNameLst>
                                      </p:cBhvr>
                                      <p:tavLst>
                                        <p:tav tm="0">
                                          <p:val>
                                            <p:fltVal val="0"/>
                                          </p:val>
                                        </p:tav>
                                        <p:tav tm="100000">
                                          <p:val>
                                            <p:strVal val="#ppt_h"/>
                                          </p:val>
                                        </p:tav>
                                      </p:tavLst>
                                    </p:anim>
                                    <p:anim calcmode="lin" valueType="num">
                                      <p:cBhvr>
                                        <p:cTn id="34" dur="1000" fill="hold"/>
                                        <p:tgtEl>
                                          <p:spTgt spid="29"/>
                                        </p:tgtEl>
                                        <p:attrNameLst>
                                          <p:attrName>style.rotation</p:attrName>
                                        </p:attrNameLst>
                                      </p:cBhvr>
                                      <p:tavLst>
                                        <p:tav tm="0">
                                          <p:val>
                                            <p:fltVal val="90"/>
                                          </p:val>
                                        </p:tav>
                                        <p:tav tm="100000">
                                          <p:val>
                                            <p:fltVal val="0"/>
                                          </p:val>
                                        </p:tav>
                                      </p:tavLst>
                                    </p:anim>
                                    <p:animEffect transition="in" filter="fade">
                                      <p:cBhvr>
                                        <p:cTn id="35" dur="10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fltVal val="0"/>
                                          </p:val>
                                        </p:tav>
                                        <p:tav tm="100000">
                                          <p:val>
                                            <p:strVal val="#ppt_w"/>
                                          </p:val>
                                        </p:tav>
                                      </p:tavLst>
                                    </p:anim>
                                    <p:anim calcmode="lin" valueType="num">
                                      <p:cBhvr>
                                        <p:cTn id="41" dur="1000" fill="hold"/>
                                        <p:tgtEl>
                                          <p:spTgt spid="28"/>
                                        </p:tgtEl>
                                        <p:attrNameLst>
                                          <p:attrName>ppt_h</p:attrName>
                                        </p:attrNameLst>
                                      </p:cBhvr>
                                      <p:tavLst>
                                        <p:tav tm="0">
                                          <p:val>
                                            <p:fltVal val="0"/>
                                          </p:val>
                                        </p:tav>
                                        <p:tav tm="100000">
                                          <p:val>
                                            <p:strVal val="#ppt_h"/>
                                          </p:val>
                                        </p:tav>
                                      </p:tavLst>
                                    </p:anim>
                                    <p:anim calcmode="lin" valueType="num">
                                      <p:cBhvr>
                                        <p:cTn id="42" dur="1000" fill="hold"/>
                                        <p:tgtEl>
                                          <p:spTgt spid="28"/>
                                        </p:tgtEl>
                                        <p:attrNameLst>
                                          <p:attrName>style.rotation</p:attrName>
                                        </p:attrNameLst>
                                      </p:cBhvr>
                                      <p:tavLst>
                                        <p:tav tm="0">
                                          <p:val>
                                            <p:fltVal val="90"/>
                                          </p:val>
                                        </p:tav>
                                        <p:tav tm="100000">
                                          <p:val>
                                            <p:fltVal val="0"/>
                                          </p:val>
                                        </p:tav>
                                      </p:tavLst>
                                    </p:anim>
                                    <p:animEffect transition="in" filter="fade">
                                      <p:cBhvr>
                                        <p:cTn id="43" dur="10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1000" fill="hold"/>
                                        <p:tgtEl>
                                          <p:spTgt spid="2"/>
                                        </p:tgtEl>
                                        <p:attrNameLst>
                                          <p:attrName>ppt_w</p:attrName>
                                        </p:attrNameLst>
                                      </p:cBhvr>
                                      <p:tavLst>
                                        <p:tav tm="0">
                                          <p:val>
                                            <p:fltVal val="0"/>
                                          </p:val>
                                        </p:tav>
                                        <p:tav tm="100000">
                                          <p:val>
                                            <p:strVal val="#ppt_w"/>
                                          </p:val>
                                        </p:tav>
                                      </p:tavLst>
                                    </p:anim>
                                    <p:anim calcmode="lin" valueType="num">
                                      <p:cBhvr>
                                        <p:cTn id="49" dur="1000" fill="hold"/>
                                        <p:tgtEl>
                                          <p:spTgt spid="2"/>
                                        </p:tgtEl>
                                        <p:attrNameLst>
                                          <p:attrName>ppt_h</p:attrName>
                                        </p:attrNameLst>
                                      </p:cBhvr>
                                      <p:tavLst>
                                        <p:tav tm="0">
                                          <p:val>
                                            <p:fltVal val="0"/>
                                          </p:val>
                                        </p:tav>
                                        <p:tav tm="100000">
                                          <p:val>
                                            <p:strVal val="#ppt_h"/>
                                          </p:val>
                                        </p:tav>
                                      </p:tavLst>
                                    </p:anim>
                                    <p:anim calcmode="lin" valueType="num">
                                      <p:cBhvr>
                                        <p:cTn id="50" dur="1000" fill="hold"/>
                                        <p:tgtEl>
                                          <p:spTgt spid="2"/>
                                        </p:tgtEl>
                                        <p:attrNameLst>
                                          <p:attrName>style.rotation</p:attrName>
                                        </p:attrNameLst>
                                      </p:cBhvr>
                                      <p:tavLst>
                                        <p:tav tm="0">
                                          <p:val>
                                            <p:fltVal val="90"/>
                                          </p:val>
                                        </p:tav>
                                        <p:tav tm="100000">
                                          <p:val>
                                            <p:fltVal val="0"/>
                                          </p:val>
                                        </p:tav>
                                      </p:tavLst>
                                    </p:anim>
                                    <p:animEffect transition="in" filter="fade">
                                      <p:cBhvr>
                                        <p:cTn id="51" dur="10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04" y="2322830"/>
            <a:ext cx="12857339" cy="2551749"/>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1125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1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5335293" y="2992447"/>
            <a:ext cx="5126530" cy="830997"/>
          </a:xfrm>
          <a:prstGeom prst="rect">
            <a:avLst/>
          </a:prstGeom>
          <a:noFill/>
        </p:spPr>
        <p:txBody>
          <a:bodyPr wrap="square" lIns="0" tIns="0" rIns="0" bIns="0" rtlCol="0">
            <a:spAutoFit/>
          </a:bodyPr>
          <a:lstStyle/>
          <a:p>
            <a:pPr lvl="0"/>
            <a:r>
              <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rPr>
              <a:t>安全</a:t>
            </a:r>
            <a:r>
              <a:rPr lang="zh-CN" altLang="en-US" sz="5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风险保障</a:t>
            </a:r>
            <a:endParaRPr lang="en-US" altLang="zh-CN"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49"/>
          <p:cNvSpPr txBox="1"/>
          <p:nvPr/>
        </p:nvSpPr>
        <p:spPr>
          <a:xfrm>
            <a:off x="5335293" y="3908392"/>
            <a:ext cx="4324739" cy="346249"/>
          </a:xfrm>
          <a:prstGeom prst="rect">
            <a:avLst/>
          </a:prstGeom>
          <a:noFill/>
        </p:spPr>
        <p:txBody>
          <a:bodyPr wrap="square" lIns="0" tIns="0" rIns="0" bIns="0" rtlCol="0">
            <a:spAutoFit/>
          </a:bodyPr>
          <a:lstStyle/>
          <a:p>
            <a:pPr eaLnBrk="0" hangingPunct="0"/>
            <a:r>
              <a:rPr lang="zh-CN" altLang="en-US" sz="225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投资有风险，入行需谨慎</a:t>
            </a:r>
            <a:endParaRPr lang="zh-CN" altLang="en-US" sz="225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0990265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3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flipH="1">
            <a:off x="5166172" y="4675839"/>
            <a:ext cx="1613003" cy="1227831"/>
            <a:chOff x="4250639" y="3537480"/>
            <a:chExt cx="1529450" cy="1164230"/>
          </a:xfrm>
        </p:grpSpPr>
        <p:sp>
          <p:nvSpPr>
            <p:cNvPr id="22" name="Freeform 21"/>
            <p:cNvSpPr>
              <a:spLocks/>
            </p:cNvSpPr>
            <p:nvPr/>
          </p:nvSpPr>
          <p:spPr bwMode="auto">
            <a:xfrm>
              <a:off x="4250639" y="3537480"/>
              <a:ext cx="1529450" cy="1164230"/>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chemeClr val="accent2"/>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22"/>
            <p:cNvSpPr/>
            <p:nvPr/>
          </p:nvSpPr>
          <p:spPr>
            <a:xfrm>
              <a:off x="4946647" y="3804569"/>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Shape 1849"/>
            <p:cNvSpPr/>
            <p:nvPr/>
          </p:nvSpPr>
          <p:spPr>
            <a:xfrm flipH="1">
              <a:off x="5071935" y="3959885"/>
              <a:ext cx="329565" cy="265088"/>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43"/>
          <p:cNvGrpSpPr/>
          <p:nvPr/>
        </p:nvGrpSpPr>
        <p:grpSpPr>
          <a:xfrm>
            <a:off x="6596806" y="4323682"/>
            <a:ext cx="1476228" cy="1403910"/>
            <a:chOff x="6254758" y="3535584"/>
            <a:chExt cx="1399760" cy="1331188"/>
          </a:xfrm>
          <a:solidFill>
            <a:srgbClr val="C00000"/>
          </a:solidFill>
        </p:grpSpPr>
        <p:grpSp>
          <p:nvGrpSpPr>
            <p:cNvPr id="16" name="Group 15"/>
            <p:cNvGrpSpPr/>
            <p:nvPr/>
          </p:nvGrpSpPr>
          <p:grpSpPr>
            <a:xfrm flipH="1">
              <a:off x="6254758" y="3535584"/>
              <a:ext cx="1399760" cy="1331188"/>
              <a:chOff x="3023802" y="3203565"/>
              <a:chExt cx="1399760" cy="1331188"/>
            </a:xfrm>
            <a:grpFill/>
          </p:grpSpPr>
          <p:sp>
            <p:nvSpPr>
              <p:cNvPr id="17" name="Freeform 20"/>
              <p:cNvSpPr>
                <a:spLocks/>
              </p:cNvSpPr>
              <p:nvPr/>
            </p:nvSpPr>
            <p:spPr bwMode="auto">
              <a:xfrm>
                <a:off x="3023802" y="3203565"/>
                <a:ext cx="1399760" cy="133118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grp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3596074" y="3732211"/>
                <a:ext cx="551192" cy="55119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Shape 2671"/>
            <p:cNvSpPr/>
            <p:nvPr/>
          </p:nvSpPr>
          <p:spPr>
            <a:xfrm>
              <a:off x="6705147" y="4201178"/>
              <a:ext cx="203005" cy="28601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45"/>
          <p:cNvGrpSpPr/>
          <p:nvPr/>
        </p:nvGrpSpPr>
        <p:grpSpPr>
          <a:xfrm>
            <a:off x="4779428" y="3281361"/>
            <a:ext cx="1183812" cy="1649162"/>
            <a:chOff x="4531519" y="2547255"/>
            <a:chExt cx="1122491" cy="1563736"/>
          </a:xfrm>
          <a:solidFill>
            <a:srgbClr val="C00000"/>
          </a:solidFill>
        </p:grpSpPr>
        <p:grpSp>
          <p:nvGrpSpPr>
            <p:cNvPr id="25" name="Group 24"/>
            <p:cNvGrpSpPr/>
            <p:nvPr/>
          </p:nvGrpSpPr>
          <p:grpSpPr>
            <a:xfrm flipH="1">
              <a:off x="4531519" y="2547255"/>
              <a:ext cx="1122491" cy="1563736"/>
              <a:chOff x="5024310" y="2215236"/>
              <a:chExt cx="1122491" cy="1563736"/>
            </a:xfrm>
            <a:grpFill/>
          </p:grpSpPr>
          <p:sp>
            <p:nvSpPr>
              <p:cNvPr id="26" name="Freeform 22"/>
              <p:cNvSpPr>
                <a:spLocks/>
              </p:cNvSpPr>
              <p:nvPr/>
            </p:nvSpPr>
            <p:spPr bwMode="auto">
              <a:xfrm>
                <a:off x="5024310" y="2215236"/>
                <a:ext cx="1122491" cy="1563736"/>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grp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26"/>
              <p:cNvSpPr/>
              <p:nvPr/>
            </p:nvSpPr>
            <p:spPr>
              <a:xfrm>
                <a:off x="5318921" y="2519887"/>
                <a:ext cx="551192" cy="55119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AutoShape 24"/>
            <p:cNvSpPr>
              <a:spLocks/>
            </p:cNvSpPr>
            <p:nvPr/>
          </p:nvSpPr>
          <p:spPr bwMode="auto">
            <a:xfrm>
              <a:off x="4943243" y="2987043"/>
              <a:ext cx="281119" cy="280917"/>
            </a:xfrm>
            <a:custGeom>
              <a:avLst/>
              <a:gdLst>
                <a:gd name="T0" fmla="*/ 16823 w 19689"/>
                <a:gd name="T1" fmla="*/ 2867 h 19689"/>
                <a:gd name="T2" fmla="*/ 2867 w 19689"/>
                <a:gd name="T3" fmla="*/ 2867 h 19689"/>
                <a:gd name="T4" fmla="*/ 2867 w 19689"/>
                <a:gd name="T5" fmla="*/ 16823 h 19689"/>
                <a:gd name="T6" fmla="*/ 16823 w 19689"/>
                <a:gd name="T7" fmla="*/ 16823 h 19689"/>
                <a:gd name="T8" fmla="*/ 16823 w 19689"/>
                <a:gd name="T9" fmla="*/ 2867 h 19689"/>
                <a:gd name="T10" fmla="*/ 11507 w 19689"/>
                <a:gd name="T11" fmla="*/ 12670 h 19689"/>
                <a:gd name="T12" fmla="*/ 6522 w 19689"/>
                <a:gd name="T13" fmla="*/ 15494 h 19689"/>
                <a:gd name="T14" fmla="*/ 6522 w 19689"/>
                <a:gd name="T15" fmla="*/ 9845 h 19689"/>
                <a:gd name="T16" fmla="*/ 6522 w 19689"/>
                <a:gd name="T17" fmla="*/ 4030 h 19689"/>
                <a:gd name="T18" fmla="*/ 11507 w 19689"/>
                <a:gd name="T19" fmla="*/ 7020 h 19689"/>
                <a:gd name="T20" fmla="*/ 16325 w 19689"/>
                <a:gd name="T21" fmla="*/ 9845 h 19689"/>
                <a:gd name="T22" fmla="*/ 11507 w 19689"/>
                <a:gd name="T23" fmla="*/ 12670 h 19689"/>
                <a:gd name="T24" fmla="*/ 11507 w 19689"/>
                <a:gd name="T25" fmla="*/ 12670 h 1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89" h="19689">
                  <a:moveTo>
                    <a:pt x="16823" y="2867"/>
                  </a:moveTo>
                  <a:cubicBezTo>
                    <a:pt x="12836" y="-955"/>
                    <a:pt x="6688" y="-955"/>
                    <a:pt x="2867" y="2867"/>
                  </a:cubicBezTo>
                  <a:cubicBezTo>
                    <a:pt x="-955" y="6688"/>
                    <a:pt x="-955" y="13002"/>
                    <a:pt x="2867" y="16823"/>
                  </a:cubicBezTo>
                  <a:cubicBezTo>
                    <a:pt x="6688" y="20645"/>
                    <a:pt x="12836" y="20645"/>
                    <a:pt x="16823" y="16823"/>
                  </a:cubicBezTo>
                  <a:cubicBezTo>
                    <a:pt x="20645" y="13002"/>
                    <a:pt x="20645" y="6688"/>
                    <a:pt x="16823" y="2867"/>
                  </a:cubicBezTo>
                  <a:close/>
                  <a:moveTo>
                    <a:pt x="11507" y="12670"/>
                  </a:moveTo>
                  <a:cubicBezTo>
                    <a:pt x="6522" y="15494"/>
                    <a:pt x="6522" y="15494"/>
                    <a:pt x="6522" y="15494"/>
                  </a:cubicBezTo>
                  <a:cubicBezTo>
                    <a:pt x="6522" y="9845"/>
                    <a:pt x="6522" y="9845"/>
                    <a:pt x="6522" y="9845"/>
                  </a:cubicBezTo>
                  <a:cubicBezTo>
                    <a:pt x="6522" y="4030"/>
                    <a:pt x="6522" y="4030"/>
                    <a:pt x="6522" y="4030"/>
                  </a:cubicBezTo>
                  <a:cubicBezTo>
                    <a:pt x="11507" y="7020"/>
                    <a:pt x="11507" y="7020"/>
                    <a:pt x="11507" y="7020"/>
                  </a:cubicBezTo>
                  <a:cubicBezTo>
                    <a:pt x="16325" y="9845"/>
                    <a:pt x="16325" y="9845"/>
                    <a:pt x="16325" y="9845"/>
                  </a:cubicBezTo>
                  <a:lnTo>
                    <a:pt x="11507" y="12670"/>
                  </a:lnTo>
                  <a:close/>
                  <a:moveTo>
                    <a:pt x="11507" y="12670"/>
                  </a:moveTo>
                </a:path>
              </a:pathLst>
            </a:custGeom>
            <a:solidFill>
              <a:schemeClr val="bg1"/>
            </a:solidFill>
            <a:ln>
              <a:noFill/>
            </a:ln>
            <a:extLst/>
          </p:spPr>
          <p:txBody>
            <a:bodyPr lIns="0" tIns="0" rIns="0" bIns="0"/>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5345393" y="2518880"/>
            <a:ext cx="1608287" cy="1135076"/>
            <a:chOff x="5068168" y="1824270"/>
            <a:chExt cx="1524978" cy="1076279"/>
          </a:xfrm>
          <a:solidFill>
            <a:srgbClr val="C00000"/>
          </a:solidFill>
        </p:grpSpPr>
        <p:grpSp>
          <p:nvGrpSpPr>
            <p:cNvPr id="29" name="Group 28"/>
            <p:cNvGrpSpPr/>
            <p:nvPr/>
          </p:nvGrpSpPr>
          <p:grpSpPr>
            <a:xfrm flipH="1">
              <a:off x="5068168" y="1824270"/>
              <a:ext cx="1524978" cy="1076279"/>
              <a:chOff x="4085174" y="1492251"/>
              <a:chExt cx="1524978" cy="1076279"/>
            </a:xfrm>
            <a:grpFill/>
          </p:grpSpPr>
          <p:sp>
            <p:nvSpPr>
              <p:cNvPr id="30" name="Freeform 23"/>
              <p:cNvSpPr>
                <a:spLocks/>
              </p:cNvSpPr>
              <p:nvPr/>
            </p:nvSpPr>
            <p:spPr bwMode="auto">
              <a:xfrm>
                <a:off x="4085174" y="1492251"/>
                <a:ext cx="1524978" cy="1076279"/>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grp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30"/>
              <p:cNvSpPr/>
              <p:nvPr/>
            </p:nvSpPr>
            <p:spPr>
              <a:xfrm>
                <a:off x="4366880" y="1741826"/>
                <a:ext cx="551192" cy="55119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7" name="Shape 819"/>
            <p:cNvSpPr/>
            <p:nvPr/>
          </p:nvSpPr>
          <p:spPr>
            <a:xfrm>
              <a:off x="5903979" y="2201089"/>
              <a:ext cx="263729" cy="29670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200">
                  <a:solidFill>
                    <a:srgbClr val="FFFFFF"/>
                  </a:solidFill>
                  <a:latin typeface="+mn-lt"/>
                  <a:ea typeface="+mn-ea"/>
                  <a:cs typeface="+mn-cs"/>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6837343" y="3009383"/>
            <a:ext cx="1241980" cy="1550118"/>
            <a:chOff x="6482835" y="2289366"/>
            <a:chExt cx="1177646" cy="1469822"/>
          </a:xfrm>
        </p:grpSpPr>
        <p:grpSp>
          <p:nvGrpSpPr>
            <p:cNvPr id="36" name="Group 35"/>
            <p:cNvGrpSpPr/>
            <p:nvPr/>
          </p:nvGrpSpPr>
          <p:grpSpPr>
            <a:xfrm flipH="1">
              <a:off x="6482835" y="2289366"/>
              <a:ext cx="1177646" cy="1469822"/>
              <a:chOff x="3017839" y="1957347"/>
              <a:chExt cx="1177646" cy="1469822"/>
            </a:xfrm>
          </p:grpSpPr>
          <p:sp>
            <p:nvSpPr>
              <p:cNvPr id="37" name="Freeform 19"/>
              <p:cNvSpPr>
                <a:spLocks/>
              </p:cNvSpPr>
              <p:nvPr/>
            </p:nvSpPr>
            <p:spPr bwMode="auto">
              <a:xfrm>
                <a:off x="3017839" y="1957347"/>
                <a:ext cx="1177646" cy="1469822"/>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chemeClr val="accent4"/>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37"/>
              <p:cNvSpPr/>
              <p:nvPr/>
            </p:nvSpPr>
            <p:spPr>
              <a:xfrm>
                <a:off x="3262699" y="2568530"/>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Shape 617"/>
            <p:cNvSpPr/>
            <p:nvPr/>
          </p:nvSpPr>
          <p:spPr>
            <a:xfrm>
              <a:off x="7049343" y="3024277"/>
              <a:ext cx="181363" cy="298191"/>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rgbClr val="FFFFFF"/>
            </a:solidFill>
            <a:ln w="12700" cap="flat">
              <a:noFill/>
              <a:miter lim="400000"/>
            </a:ln>
            <a:effectLst/>
          </p:spPr>
          <p:txBody>
            <a:bodyPr wrap="square" lIns="40181" tIns="40181" rIns="40181" bIns="40181" numCol="1" anchor="ctr">
              <a:noAutofit/>
            </a:bodyPr>
            <a:lstStyle/>
            <a:p>
              <a:pPr lvl="0" algn="just">
                <a:lnSpc>
                  <a:spcPct val="120000"/>
                </a:lnSpc>
                <a:spcBef>
                  <a:spcPts val="0"/>
                </a:spcBef>
                <a:spcAft>
                  <a:spcPts val="0"/>
                </a:spcAft>
                <a:defRPr sz="3100" b="1">
                  <a:latin typeface="Kontrapunkt Bob Bold"/>
                  <a:ea typeface="Kontrapunkt Bob Bold"/>
                  <a:cs typeface="Kontrapunkt Bob Bold"/>
                  <a:sym typeface="Kontrapunkt Bob Bold"/>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 Placeholder 8"/>
          <p:cNvSpPr txBox="1">
            <a:spLocks/>
          </p:cNvSpPr>
          <p:nvPr/>
        </p:nvSpPr>
        <p:spPr>
          <a:xfrm>
            <a:off x="2070909" y="2032149"/>
            <a:ext cx="2036887" cy="236219"/>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业务模式安全</a:t>
            </a:r>
            <a:endParaRPr lang="en-AU"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 Placeholder 9"/>
          <p:cNvSpPr txBox="1">
            <a:spLocks/>
          </p:cNvSpPr>
          <p:nvPr/>
        </p:nvSpPr>
        <p:spPr>
          <a:xfrm>
            <a:off x="2070909" y="2384638"/>
            <a:ext cx="2309650" cy="1107996"/>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200" dirty="0">
                <a:solidFill>
                  <a:schemeClr val="bg1">
                    <a:lumMod val="65000"/>
                  </a:schemeClr>
                </a:solidFill>
                <a:latin typeface="+mn-ea"/>
              </a:rPr>
              <a:t>业务模式主要是指运营商、设备制造商、终端提供商、</a:t>
            </a:r>
            <a:r>
              <a:rPr lang="en-US" altLang="zh-CN" sz="1200" dirty="0">
                <a:solidFill>
                  <a:schemeClr val="bg1">
                    <a:lumMod val="65000"/>
                  </a:schemeClr>
                </a:solidFill>
                <a:latin typeface="+mn-ea"/>
              </a:rPr>
              <a:t>ISP</a:t>
            </a:r>
            <a:r>
              <a:rPr lang="zh-CN" altLang="en-US" sz="1200" dirty="0">
                <a:solidFill>
                  <a:schemeClr val="bg1">
                    <a:lumMod val="65000"/>
                  </a:schemeClr>
                </a:solidFill>
                <a:latin typeface="+mn-ea"/>
              </a:rPr>
              <a:t>等产业链的各个环节在整个产业生态环境中的位置、互相的关系</a:t>
            </a:r>
            <a:r>
              <a:rPr lang="zh-CN" altLang="en-US" sz="1200" dirty="0" smtClean="0">
                <a:solidFill>
                  <a:schemeClr val="bg1">
                    <a:lumMod val="65000"/>
                  </a:schemeClr>
                </a:solidFill>
                <a:latin typeface="+mn-ea"/>
              </a:rPr>
              <a:t>。对此做出的一系列保障安全行为</a:t>
            </a:r>
            <a:endParaRPr lang="en-AU" altLang="zh-CN" sz="1200" dirty="0">
              <a:solidFill>
                <a:schemeClr val="bg1">
                  <a:lumMod val="65000"/>
                </a:schemeClr>
              </a:solidFill>
              <a:latin typeface="+mn-ea"/>
              <a:cs typeface="+mn-ea"/>
              <a:sym typeface="Arial" panose="020B0604020202020204" pitchFamily="34" charset="0"/>
            </a:endParaRPr>
          </a:p>
        </p:txBody>
      </p:sp>
      <p:sp>
        <p:nvSpPr>
          <p:cNvPr id="34" name="Text Placeholder 8"/>
          <p:cNvSpPr txBox="1">
            <a:spLocks/>
          </p:cNvSpPr>
          <p:nvPr/>
        </p:nvSpPr>
        <p:spPr>
          <a:xfrm>
            <a:off x="2070909" y="3688333"/>
            <a:ext cx="2036887" cy="236219"/>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Font typeface="Arial" panose="020B0604020202020204" pitchFamily="34" charset="0"/>
              <a:buNone/>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本息全额担保保障</a:t>
            </a:r>
            <a:endParaRPr lang="en-AU"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 Placeholder 9"/>
          <p:cNvSpPr txBox="1">
            <a:spLocks/>
          </p:cNvSpPr>
          <p:nvPr/>
        </p:nvSpPr>
        <p:spPr>
          <a:xfrm>
            <a:off x="2070909" y="4048373"/>
            <a:ext cx="2309650" cy="1107996"/>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200" dirty="0">
                <a:solidFill>
                  <a:schemeClr val="bg1">
                    <a:lumMod val="75000"/>
                  </a:schemeClr>
                </a:solidFill>
              </a:rPr>
              <a:t>将本金和利息加起来的话就叫全额，担保就是担保的投资公司，或者是某担保人。如果在本金和利息都能得到担保的情况下，那么完全可以放心投资</a:t>
            </a:r>
            <a:endParaRPr lang="en-AU" altLang="zh-CN" sz="1200" dirty="0">
              <a:solidFill>
                <a:schemeClr val="bg1">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 Placeholder 8"/>
          <p:cNvSpPr txBox="1">
            <a:spLocks/>
          </p:cNvSpPr>
          <p:nvPr/>
        </p:nvSpPr>
        <p:spPr>
          <a:xfrm>
            <a:off x="2070909" y="5416525"/>
            <a:ext cx="2036887" cy="236219"/>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Font typeface="Arial" panose="020B0604020202020204" pitchFamily="34" charset="0"/>
              <a:buNone/>
            </a:pPr>
            <a:r>
              <a:rPr lang="zh-CN" altLang="en-US" sz="1400" dirty="0" smtClean="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rPr>
              <a:t>专业控风保障</a:t>
            </a:r>
            <a:endParaRPr lang="en-AU" sz="1400"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 Placeholder 9"/>
          <p:cNvSpPr txBox="1">
            <a:spLocks/>
          </p:cNvSpPr>
          <p:nvPr/>
        </p:nvSpPr>
        <p:spPr>
          <a:xfrm>
            <a:off x="2070909" y="5779008"/>
            <a:ext cx="2309650" cy="635367"/>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200" dirty="0" smtClean="0">
                <a:solidFill>
                  <a:schemeClr val="bg1">
                    <a:lumMod val="65000"/>
                  </a:schemeClr>
                </a:solidFill>
                <a:latin typeface="+mn-ea"/>
              </a:rPr>
              <a:t>发现在</a:t>
            </a:r>
            <a:r>
              <a:rPr lang="zh-CN" altLang="en-US" sz="1200" dirty="0">
                <a:solidFill>
                  <a:schemeClr val="bg1">
                    <a:lumMod val="65000"/>
                  </a:schemeClr>
                </a:solidFill>
                <a:latin typeface="+mn-ea"/>
              </a:rPr>
              <a:t>重大经营风险或风险</a:t>
            </a:r>
            <a:r>
              <a:rPr lang="zh-CN" altLang="en-US" sz="1200" dirty="0" smtClean="0">
                <a:solidFill>
                  <a:schemeClr val="bg1">
                    <a:lumMod val="65000"/>
                  </a:schemeClr>
                </a:solidFill>
                <a:latin typeface="+mn-ea"/>
              </a:rPr>
              <a:t>隐患</a:t>
            </a:r>
            <a:r>
              <a:rPr lang="zh-CN" altLang="en-US" sz="1200" dirty="0">
                <a:solidFill>
                  <a:schemeClr val="bg1">
                    <a:lumMod val="65000"/>
                  </a:schemeClr>
                </a:solidFill>
                <a:latin typeface="+mn-ea"/>
              </a:rPr>
              <a:t>的</a:t>
            </a:r>
            <a:r>
              <a:rPr lang="zh-CN" altLang="en-US" sz="1200" dirty="0" smtClean="0">
                <a:solidFill>
                  <a:schemeClr val="bg1">
                    <a:lumMod val="65000"/>
                  </a:schemeClr>
                </a:solidFill>
                <a:latin typeface="+mn-ea"/>
              </a:rPr>
              <a:t>问题，提出整改方法达到</a:t>
            </a:r>
            <a:r>
              <a:rPr lang="zh-CN" altLang="en-US" sz="1200" dirty="0">
                <a:solidFill>
                  <a:schemeClr val="bg1">
                    <a:lumMod val="65000"/>
                  </a:schemeClr>
                </a:solidFill>
                <a:latin typeface="+mn-ea"/>
              </a:rPr>
              <a:t>化解</a:t>
            </a:r>
            <a:r>
              <a:rPr lang="zh-CN" altLang="en-US" sz="1200" dirty="0" smtClean="0">
                <a:solidFill>
                  <a:schemeClr val="bg1">
                    <a:lumMod val="65000"/>
                  </a:schemeClr>
                </a:solidFill>
                <a:latin typeface="+mn-ea"/>
              </a:rPr>
              <a:t>风险或</a:t>
            </a:r>
            <a:r>
              <a:rPr lang="zh-CN" altLang="en-US" sz="1200" dirty="0">
                <a:solidFill>
                  <a:schemeClr val="bg1">
                    <a:lumMod val="65000"/>
                  </a:schemeClr>
                </a:solidFill>
                <a:latin typeface="+mn-ea"/>
              </a:rPr>
              <a:t>重大风险隐患</a:t>
            </a:r>
            <a:r>
              <a:rPr lang="zh-CN" altLang="en-US" sz="1200" dirty="0" smtClean="0">
                <a:solidFill>
                  <a:schemeClr val="bg1">
                    <a:lumMod val="65000"/>
                  </a:schemeClr>
                </a:solidFill>
                <a:latin typeface="+mn-ea"/>
              </a:rPr>
              <a:t>的的行为</a:t>
            </a:r>
            <a:endParaRPr lang="en-AU" altLang="zh-CN" sz="1200" dirty="0">
              <a:solidFill>
                <a:schemeClr val="bg1">
                  <a:lumMod val="65000"/>
                </a:schemeClr>
              </a:solidFill>
              <a:latin typeface="+mn-ea"/>
              <a:cs typeface="+mn-ea"/>
              <a:sym typeface="Arial" panose="020B0604020202020204" pitchFamily="34" charset="0"/>
            </a:endParaRPr>
          </a:p>
        </p:txBody>
      </p:sp>
      <p:sp>
        <p:nvSpPr>
          <p:cNvPr id="41" name="Text Placeholder 8"/>
          <p:cNvSpPr txBox="1">
            <a:spLocks/>
          </p:cNvSpPr>
          <p:nvPr/>
        </p:nvSpPr>
        <p:spPr>
          <a:xfrm>
            <a:off x="8475474" y="2464197"/>
            <a:ext cx="2043112" cy="236219"/>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Font typeface="Arial" panose="020B0604020202020204" pitchFamily="34" charset="0"/>
              <a:buNone/>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网站技术安全保障</a:t>
            </a:r>
            <a:endParaRPr lang="en-AU"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 Placeholder 9"/>
          <p:cNvSpPr txBox="1">
            <a:spLocks/>
          </p:cNvSpPr>
          <p:nvPr/>
        </p:nvSpPr>
        <p:spPr>
          <a:xfrm>
            <a:off x="8475473" y="2824237"/>
            <a:ext cx="2316709" cy="1107996"/>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200" dirty="0">
                <a:solidFill>
                  <a:schemeClr val="bg1">
                    <a:lumMod val="65000"/>
                  </a:schemeClr>
                </a:solidFill>
                <a:latin typeface="+mn-ea"/>
              </a:rPr>
              <a:t>通过在客户端浏览器和</a:t>
            </a:r>
            <a:r>
              <a:rPr lang="en-US" altLang="zh-CN" sz="1200" dirty="0">
                <a:solidFill>
                  <a:schemeClr val="bg1">
                    <a:lumMod val="65000"/>
                  </a:schemeClr>
                </a:solidFill>
                <a:latin typeface="+mn-ea"/>
              </a:rPr>
              <a:t>Web</a:t>
            </a:r>
            <a:r>
              <a:rPr lang="zh-CN" altLang="en-US" sz="1200" dirty="0">
                <a:solidFill>
                  <a:schemeClr val="bg1">
                    <a:lumMod val="65000"/>
                  </a:schemeClr>
                </a:solidFill>
                <a:latin typeface="+mn-ea"/>
              </a:rPr>
              <a:t>服务器之间建立一条</a:t>
            </a:r>
            <a:r>
              <a:rPr lang="en-US" altLang="zh-CN" sz="1200" dirty="0">
                <a:solidFill>
                  <a:schemeClr val="bg1">
                    <a:lumMod val="65000"/>
                  </a:schemeClr>
                </a:solidFill>
                <a:latin typeface="+mn-ea"/>
              </a:rPr>
              <a:t>SSL</a:t>
            </a:r>
            <a:r>
              <a:rPr lang="zh-CN" altLang="en-US" sz="1200" dirty="0">
                <a:solidFill>
                  <a:schemeClr val="bg1">
                    <a:lumMod val="65000"/>
                  </a:schemeClr>
                </a:solidFill>
                <a:latin typeface="+mn-ea"/>
              </a:rPr>
              <a:t>安全通道保证了双方传递信息的安全性，而且用户可以通过服务器证书验证他所访问的网站是否</a:t>
            </a:r>
            <a:r>
              <a:rPr lang="zh-CN" altLang="en-US" sz="1200" dirty="0" smtClean="0">
                <a:solidFill>
                  <a:schemeClr val="bg1">
                    <a:lumMod val="65000"/>
                  </a:schemeClr>
                </a:solidFill>
                <a:latin typeface="+mn-ea"/>
              </a:rPr>
              <a:t>真实可靠</a:t>
            </a:r>
            <a:endParaRPr lang="en-AU" altLang="zh-CN" sz="1200" dirty="0">
              <a:solidFill>
                <a:schemeClr val="bg1">
                  <a:lumMod val="65000"/>
                </a:schemeClr>
              </a:solidFill>
              <a:latin typeface="+mn-ea"/>
              <a:cs typeface="+mn-ea"/>
              <a:sym typeface="Arial" panose="020B0604020202020204" pitchFamily="34" charset="0"/>
            </a:endParaRPr>
          </a:p>
        </p:txBody>
      </p:sp>
      <p:sp>
        <p:nvSpPr>
          <p:cNvPr id="51" name="Text Placeholder 8"/>
          <p:cNvSpPr txBox="1">
            <a:spLocks/>
          </p:cNvSpPr>
          <p:nvPr/>
        </p:nvSpPr>
        <p:spPr>
          <a:xfrm>
            <a:off x="8475474" y="4244202"/>
            <a:ext cx="2043112" cy="236219"/>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Font typeface="Arial" panose="020B0604020202020204" pitchFamily="34" charset="0"/>
              <a:buNone/>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信贷服务保障</a:t>
            </a:r>
            <a:endParaRPr lang="en-AU"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 Placeholder 9"/>
          <p:cNvSpPr txBox="1">
            <a:spLocks/>
          </p:cNvSpPr>
          <p:nvPr/>
        </p:nvSpPr>
        <p:spPr>
          <a:xfrm>
            <a:off x="8475473" y="4624437"/>
            <a:ext cx="2316709" cy="664797"/>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200" dirty="0" smtClean="0">
                <a:solidFill>
                  <a:schemeClr val="bg1">
                    <a:lumMod val="65000"/>
                  </a:schemeClr>
                </a:solidFill>
                <a:latin typeface="+mn-ea"/>
              </a:rPr>
              <a:t>保障客户在相应的时间段内通过</a:t>
            </a:r>
            <a:r>
              <a:rPr lang="zh-CN" altLang="en-US" sz="1200" dirty="0">
                <a:solidFill>
                  <a:schemeClr val="bg1">
                    <a:lumMod val="65000"/>
                  </a:schemeClr>
                </a:solidFill>
                <a:latin typeface="+mn-ea"/>
              </a:rPr>
              <a:t>放款</a:t>
            </a:r>
            <a:r>
              <a:rPr lang="zh-CN" altLang="en-US" sz="1200" dirty="0" smtClean="0">
                <a:solidFill>
                  <a:schemeClr val="bg1">
                    <a:lumMod val="65000"/>
                  </a:schemeClr>
                </a:solidFill>
                <a:latin typeface="+mn-ea"/>
              </a:rPr>
              <a:t>收回本金</a:t>
            </a:r>
            <a:r>
              <a:rPr lang="zh-CN" altLang="en-US" sz="1200" dirty="0">
                <a:solidFill>
                  <a:schemeClr val="bg1">
                    <a:lumMod val="65000"/>
                  </a:schemeClr>
                </a:solidFill>
                <a:latin typeface="+mn-ea"/>
              </a:rPr>
              <a:t>和利息，扣除成本后获得利润</a:t>
            </a:r>
            <a:r>
              <a:rPr lang="zh-CN" altLang="en-US" sz="1200" dirty="0" smtClean="0">
                <a:solidFill>
                  <a:schemeClr val="bg1">
                    <a:lumMod val="65000"/>
                  </a:schemeClr>
                </a:solidFill>
                <a:latin typeface="+mn-ea"/>
              </a:rPr>
              <a:t>，来达到收益的方式</a:t>
            </a:r>
            <a:endParaRPr lang="en-AU" altLang="zh-CN" sz="1200" dirty="0">
              <a:solidFill>
                <a:schemeClr val="bg1">
                  <a:lumMod val="65000"/>
                </a:schemeClr>
              </a:solidFill>
              <a:latin typeface="+mn-ea"/>
              <a:cs typeface="+mn-ea"/>
              <a:sym typeface="Arial" panose="020B0604020202020204" pitchFamily="34" charset="0"/>
            </a:endParaRPr>
          </a:p>
        </p:txBody>
      </p:sp>
      <p:sp>
        <p:nvSpPr>
          <p:cNvPr id="5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安全风险保障</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8"/>
          <p:cNvSpPr txBox="1"/>
          <p:nvPr/>
        </p:nvSpPr>
        <p:spPr>
          <a:xfrm>
            <a:off x="-12149" y="776060"/>
            <a:ext cx="12870899"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5" name="组合 54"/>
          <p:cNvGrpSpPr/>
          <p:nvPr/>
        </p:nvGrpSpPr>
        <p:grpSpPr>
          <a:xfrm>
            <a:off x="886327" y="591989"/>
            <a:ext cx="11086097" cy="0"/>
            <a:chOff x="1028775" y="591989"/>
            <a:chExt cx="11086097" cy="0"/>
          </a:xfrm>
        </p:grpSpPr>
        <p:cxnSp>
          <p:nvCxnSpPr>
            <p:cNvPr id="56" name="直接连接符 55"/>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618277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500"/>
                                        <p:tgtEl>
                                          <p:spTgt spid="32">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fade">
                                      <p:cBhvr>
                                        <p:cTn id="31" dur="500"/>
                                        <p:tgtEl>
                                          <p:spTgt spid="33">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fade">
                                      <p:cBhvr>
                                        <p:cTn id="35" dur="500"/>
                                        <p:tgtEl>
                                          <p:spTgt spid="34">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fade">
                                      <p:cBhvr>
                                        <p:cTn id="39" dur="500"/>
                                        <p:tgtEl>
                                          <p:spTgt spid="35">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fade">
                                      <p:cBhvr>
                                        <p:cTn id="43" dur="500"/>
                                        <p:tgtEl>
                                          <p:spTgt spid="39">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Effect transition="in" filter="fade">
                                      <p:cBhvr>
                                        <p:cTn id="51" dur="500"/>
                                        <p:tgtEl>
                                          <p:spTgt spid="41">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txEl>
                                              <p:pRg st="0" end="0"/>
                                            </p:txEl>
                                          </p:spTgt>
                                        </p:tgtEl>
                                        <p:attrNameLst>
                                          <p:attrName>style.visibility</p:attrName>
                                        </p:attrNameLst>
                                      </p:cBhvr>
                                      <p:to>
                                        <p:strVal val="visible"/>
                                      </p:to>
                                    </p:set>
                                    <p:animEffect transition="in" filter="fade">
                                      <p:cBhvr>
                                        <p:cTn id="55" dur="500"/>
                                        <p:tgtEl>
                                          <p:spTgt spid="42">
                                            <p:txEl>
                                              <p:pRg st="0" end="0"/>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1">
                                            <p:txEl>
                                              <p:pRg st="0" end="0"/>
                                            </p:txEl>
                                          </p:spTgt>
                                        </p:tgtEl>
                                        <p:attrNameLst>
                                          <p:attrName>style.visibility</p:attrName>
                                        </p:attrNameLst>
                                      </p:cBhvr>
                                      <p:to>
                                        <p:strVal val="visible"/>
                                      </p:to>
                                    </p:set>
                                    <p:animEffect transition="in" filter="fade">
                                      <p:cBhvr>
                                        <p:cTn id="59" dur="500"/>
                                        <p:tgtEl>
                                          <p:spTgt spid="51">
                                            <p:txEl>
                                              <p:pRg st="0" end="0"/>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2">
                                            <p:txEl>
                                              <p:pRg st="0" end="0"/>
                                            </p:txEl>
                                          </p:spTgt>
                                        </p:tgtEl>
                                        <p:attrNameLst>
                                          <p:attrName>style.visibility</p:attrName>
                                        </p:attrNameLst>
                                      </p:cBhvr>
                                      <p:to>
                                        <p:strVal val="visible"/>
                                      </p:to>
                                    </p:set>
                                    <p:animEffect transition="in" filter="fade">
                                      <p:cBhvr>
                                        <p:cTn id="63"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P spid="34" grpId="0" build="p"/>
      <p:bldP spid="35" grpId="0" build="p"/>
      <p:bldP spid="39" grpId="0" build="p"/>
      <p:bldP spid="40" grpId="0" build="p"/>
      <p:bldP spid="41" grpId="0" build="p"/>
      <p:bldP spid="42" grpId="0" build="p"/>
      <p:bldP spid="51" grpId="0" build="p"/>
      <p:bldP spid="5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6"/>
          <p:cNvSpPr>
            <a:spLocks/>
          </p:cNvSpPr>
          <p:nvPr/>
        </p:nvSpPr>
        <p:spPr bwMode="auto">
          <a:xfrm>
            <a:off x="4920392" y="3472309"/>
            <a:ext cx="1822613" cy="2114858"/>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00000">
              <a:alpha val="90000"/>
            </a:srgb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155"/>
          <p:cNvGrpSpPr/>
          <p:nvPr/>
        </p:nvGrpSpPr>
        <p:grpSpPr>
          <a:xfrm>
            <a:off x="1575380" y="2616525"/>
            <a:ext cx="5176130" cy="2982307"/>
            <a:chOff x="803822" y="1016361"/>
            <a:chExt cx="7536357" cy="2044618"/>
          </a:xfrm>
        </p:grpSpPr>
        <p:cxnSp>
          <p:nvCxnSpPr>
            <p:cNvPr id="149" name="Straight Connector 148"/>
            <p:cNvCxnSpPr/>
            <p:nvPr/>
          </p:nvCxnSpPr>
          <p:spPr>
            <a:xfrm>
              <a:off x="803822" y="101636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03822" y="135713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03822" y="169790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803822" y="203867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03822" y="237944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03822" y="272021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03822" y="3060979"/>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279"/>
          <p:cNvGrpSpPr/>
          <p:nvPr/>
        </p:nvGrpSpPr>
        <p:grpSpPr>
          <a:xfrm>
            <a:off x="2028556" y="3174810"/>
            <a:ext cx="678703" cy="678698"/>
            <a:chOff x="846989" y="1401020"/>
            <a:chExt cx="877416" cy="877416"/>
          </a:xfrm>
          <a:effectLst/>
        </p:grpSpPr>
        <p:sp>
          <p:nvSpPr>
            <p:cNvPr id="102" name="Teardrop 101"/>
            <p:cNvSpPr/>
            <p:nvPr/>
          </p:nvSpPr>
          <p:spPr>
            <a:xfrm rot="8100000">
              <a:off x="846989" y="1401020"/>
              <a:ext cx="877416" cy="877416"/>
            </a:xfrm>
            <a:prstGeom prst="teardrop">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a:t>
              </a:r>
              <a:r>
                <a:rPr lang="en-US"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a:t>
              </a: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6" name="Group 279"/>
          <p:cNvGrpSpPr/>
          <p:nvPr/>
        </p:nvGrpSpPr>
        <p:grpSpPr>
          <a:xfrm>
            <a:off x="2819507" y="2236715"/>
            <a:ext cx="678703" cy="678698"/>
            <a:chOff x="846989" y="1401020"/>
            <a:chExt cx="877416" cy="877416"/>
          </a:xfrm>
          <a:effectLst/>
        </p:grpSpPr>
        <p:sp>
          <p:nvSpPr>
            <p:cNvPr id="109" name="Teardrop 108"/>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Oval 111"/>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40</a:t>
              </a: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sp>
        <p:nvSpPr>
          <p:cNvPr id="65" name="TextBox 64"/>
          <p:cNvSpPr txBox="1"/>
          <p:nvPr/>
        </p:nvSpPr>
        <p:spPr>
          <a:xfrm>
            <a:off x="2202754" y="5741859"/>
            <a:ext cx="339837" cy="221599"/>
          </a:xfrm>
          <a:prstGeom prst="rect">
            <a:avLst/>
          </a:prstGeom>
          <a:noFill/>
        </p:spPr>
        <p:txBody>
          <a:bodyPr wrap="none" lIns="0" tIns="0" rIns="0" bIns="0" rtlCol="0" anchor="t">
            <a:spAutoFit/>
          </a:bodyPr>
          <a:lstStyle/>
          <a:p>
            <a:pPr algn="ctr">
              <a:lnSpc>
                <a:spcPct val="120000"/>
              </a:lnSpc>
            </a:pPr>
            <a:r>
              <a:rPr lang="en-US" altLang="zh-CN"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2015</a:t>
            </a: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Box 72"/>
          <p:cNvSpPr txBox="1"/>
          <p:nvPr/>
        </p:nvSpPr>
        <p:spPr>
          <a:xfrm>
            <a:off x="3069638" y="5741859"/>
            <a:ext cx="339837" cy="221599"/>
          </a:xfrm>
          <a:prstGeom prst="rect">
            <a:avLst/>
          </a:prstGeom>
          <a:noFill/>
        </p:spPr>
        <p:txBody>
          <a:bodyPr wrap="none" lIns="0" tIns="0" rIns="0" bIns="0" rtlCol="0" anchor="t">
            <a:spAutoFit/>
          </a:bodyPr>
          <a:lstStyle/>
          <a:p>
            <a:pPr algn="ctr">
              <a:lnSpc>
                <a:spcPct val="120000"/>
              </a:lnSpc>
            </a:pPr>
            <a:r>
              <a:rPr lang="en-US" altLang="zh-CN"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2016</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Box 76"/>
          <p:cNvSpPr txBox="1"/>
          <p:nvPr/>
        </p:nvSpPr>
        <p:spPr>
          <a:xfrm>
            <a:off x="3936521" y="5741859"/>
            <a:ext cx="339837" cy="221599"/>
          </a:xfrm>
          <a:prstGeom prst="rect">
            <a:avLst/>
          </a:prstGeom>
          <a:noFill/>
        </p:spPr>
        <p:txBody>
          <a:bodyPr wrap="none" lIns="0" tIns="0" rIns="0" bIns="0" rtlCol="0" anchor="t">
            <a:spAutoFit/>
          </a:bodyPr>
          <a:lstStyle/>
          <a:p>
            <a:pPr algn="ctr">
              <a:lnSpc>
                <a:spcPct val="120000"/>
              </a:lnSpc>
            </a:pPr>
            <a:r>
              <a:rPr lang="en-US" altLang="zh-CN"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2017</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Freeform 6"/>
          <p:cNvSpPr>
            <a:spLocks/>
          </p:cNvSpPr>
          <p:nvPr/>
        </p:nvSpPr>
        <p:spPr bwMode="auto">
          <a:xfrm>
            <a:off x="2242485" y="3027263"/>
            <a:ext cx="1822613" cy="255935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2" name="Freeform 6"/>
          <p:cNvSpPr>
            <a:spLocks/>
          </p:cNvSpPr>
          <p:nvPr/>
        </p:nvSpPr>
        <p:spPr bwMode="auto">
          <a:xfrm>
            <a:off x="3998369" y="3295995"/>
            <a:ext cx="1822613" cy="2290624"/>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3" name="Freeform 6"/>
          <p:cNvSpPr>
            <a:spLocks/>
          </p:cNvSpPr>
          <p:nvPr/>
        </p:nvSpPr>
        <p:spPr bwMode="auto">
          <a:xfrm>
            <a:off x="1678340" y="3987021"/>
            <a:ext cx="1388657" cy="1599598"/>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00000">
              <a:alpha val="90000"/>
            </a:srgb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Freeform 6"/>
          <p:cNvSpPr>
            <a:spLocks/>
          </p:cNvSpPr>
          <p:nvPr/>
        </p:nvSpPr>
        <p:spPr bwMode="auto">
          <a:xfrm>
            <a:off x="3044999" y="2707892"/>
            <a:ext cx="2050439" cy="287927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00000">
              <a:alpha val="90000"/>
            </a:srgb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5" name="Freeform 6"/>
          <p:cNvSpPr>
            <a:spLocks/>
          </p:cNvSpPr>
          <p:nvPr/>
        </p:nvSpPr>
        <p:spPr bwMode="auto">
          <a:xfrm>
            <a:off x="4928898" y="3471760"/>
            <a:ext cx="1822613" cy="2114858"/>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C00000">
              <a:alpha val="90000"/>
            </a:srgb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TextBox 172"/>
          <p:cNvSpPr txBox="1"/>
          <p:nvPr/>
        </p:nvSpPr>
        <p:spPr>
          <a:xfrm>
            <a:off x="4803404" y="5741859"/>
            <a:ext cx="339837" cy="221599"/>
          </a:xfrm>
          <a:prstGeom prst="rect">
            <a:avLst/>
          </a:prstGeom>
          <a:noFill/>
        </p:spPr>
        <p:txBody>
          <a:bodyPr wrap="none" lIns="0" tIns="0" rIns="0" bIns="0" rtlCol="0" anchor="t">
            <a:spAutoFit/>
          </a:bodyPr>
          <a:lstStyle/>
          <a:p>
            <a:pPr algn="ctr">
              <a:lnSpc>
                <a:spcPct val="120000"/>
              </a:lnSpc>
            </a:pPr>
            <a:r>
              <a:rPr lang="en-US" altLang="zh-CN"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2018</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TextBox 173"/>
          <p:cNvSpPr txBox="1"/>
          <p:nvPr/>
        </p:nvSpPr>
        <p:spPr>
          <a:xfrm>
            <a:off x="5670288" y="5741859"/>
            <a:ext cx="339837" cy="221599"/>
          </a:xfrm>
          <a:prstGeom prst="rect">
            <a:avLst/>
          </a:prstGeom>
          <a:noFill/>
        </p:spPr>
        <p:txBody>
          <a:bodyPr wrap="none" lIns="0" tIns="0" rIns="0" bIns="0" rtlCol="0" anchor="t">
            <a:spAutoFit/>
          </a:bodyPr>
          <a:lstStyle/>
          <a:p>
            <a:pPr algn="ctr">
              <a:lnSpc>
                <a:spcPct val="120000"/>
              </a:lnSpc>
            </a:pPr>
            <a:r>
              <a:rPr lang="en-US" altLang="zh-CN"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2019</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7" name="Rectangle 164"/>
          <p:cNvSpPr/>
          <p:nvPr/>
        </p:nvSpPr>
        <p:spPr>
          <a:xfrm>
            <a:off x="10350845" y="5198226"/>
            <a:ext cx="714939" cy="513217"/>
          </a:xfrm>
          <a:prstGeom prst="rect">
            <a:avLst/>
          </a:prstGeom>
        </p:spPr>
        <p:txBody>
          <a:bodyPr wrap="none" lIns="0" tIns="0" rIns="0" bIns="0">
            <a:spAutoFit/>
          </a:bodyPr>
          <a:lstStyle/>
          <a:p>
            <a:pPr>
              <a:lnSpc>
                <a:spcPct val="120000"/>
              </a:lnSpc>
            </a:pPr>
            <a:r>
              <a:rPr lang="en-US" sz="2800" dirty="0">
                <a:solidFill>
                  <a:srgbClr val="C00000"/>
                </a:solidFill>
                <a:latin typeface="Arial" panose="020B0604020202020204" pitchFamily="34" charset="0"/>
                <a:ea typeface="微软雅黑" panose="020B0503020204020204" pitchFamily="34" charset="-122"/>
                <a:cs typeface="+mn-ea"/>
                <a:sym typeface="Arial" panose="020B0604020202020204" pitchFamily="34" charset="0"/>
              </a:rPr>
              <a:t>80%</a:t>
            </a:r>
          </a:p>
        </p:txBody>
      </p:sp>
      <p:sp>
        <p:nvSpPr>
          <p:cNvPr id="169" name="Rectangle 165"/>
          <p:cNvSpPr/>
          <p:nvPr/>
        </p:nvSpPr>
        <p:spPr>
          <a:xfrm>
            <a:off x="10350845" y="4267697"/>
            <a:ext cx="714939" cy="513217"/>
          </a:xfrm>
          <a:prstGeom prst="rect">
            <a:avLst/>
          </a:prstGeom>
          <a:noFill/>
        </p:spPr>
        <p:txBody>
          <a:bodyPr wrap="none" lIns="0" tIns="0" rIns="0" bIns="0">
            <a:spAutoFit/>
          </a:bodyPr>
          <a:lstStyle/>
          <a:p>
            <a:pPr>
              <a:lnSpc>
                <a:spcPct val="120000"/>
              </a:lnSpc>
            </a:pPr>
            <a:r>
              <a:rPr lang="en-US" sz="2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50%</a:t>
            </a:r>
          </a:p>
        </p:txBody>
      </p:sp>
      <p:grpSp>
        <p:nvGrpSpPr>
          <p:cNvPr id="206" name="Group 212"/>
          <p:cNvGrpSpPr/>
          <p:nvPr/>
        </p:nvGrpSpPr>
        <p:grpSpPr>
          <a:xfrm>
            <a:off x="7054050" y="4174643"/>
            <a:ext cx="3030666" cy="697708"/>
            <a:chOff x="5932686" y="2855964"/>
            <a:chExt cx="2449314" cy="563870"/>
          </a:xfrm>
        </p:grpSpPr>
        <p:grpSp>
          <p:nvGrpSpPr>
            <p:cNvPr id="207" name="Group 179"/>
            <p:cNvGrpSpPr/>
            <p:nvPr/>
          </p:nvGrpSpPr>
          <p:grpSpPr>
            <a:xfrm>
              <a:off x="5932686" y="2855964"/>
              <a:ext cx="220321" cy="563870"/>
              <a:chOff x="5054600" y="1652588"/>
              <a:chExt cx="187325" cy="479424"/>
            </a:xfrm>
            <a:solidFill>
              <a:schemeClr val="accent4"/>
            </a:solidFill>
          </p:grpSpPr>
          <p:sp>
            <p:nvSpPr>
              <p:cNvPr id="23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6" name="Oval 97"/>
              <p:cNvSpPr>
                <a:spLocks noChangeArrowheads="1"/>
              </p:cNvSpPr>
              <p:nvPr/>
            </p:nvSpPr>
            <p:spPr bwMode="auto">
              <a:xfrm>
                <a:off x="5110163" y="1652588"/>
                <a:ext cx="74613" cy="76200"/>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8" name="Group 179"/>
            <p:cNvGrpSpPr/>
            <p:nvPr/>
          </p:nvGrpSpPr>
          <p:grpSpPr>
            <a:xfrm>
              <a:off x="6180352" y="2855964"/>
              <a:ext cx="220321" cy="563870"/>
              <a:chOff x="5054600" y="1652588"/>
              <a:chExt cx="187325" cy="479424"/>
            </a:xfrm>
            <a:solidFill>
              <a:schemeClr val="accent4"/>
            </a:solidFill>
          </p:grpSpPr>
          <p:sp>
            <p:nvSpPr>
              <p:cNvPr id="23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4" name="Oval 97"/>
              <p:cNvSpPr>
                <a:spLocks noChangeArrowheads="1"/>
              </p:cNvSpPr>
              <p:nvPr/>
            </p:nvSpPr>
            <p:spPr bwMode="auto">
              <a:xfrm>
                <a:off x="5110163" y="1652588"/>
                <a:ext cx="74613" cy="76200"/>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9" name="Group 179"/>
            <p:cNvGrpSpPr/>
            <p:nvPr/>
          </p:nvGrpSpPr>
          <p:grpSpPr>
            <a:xfrm>
              <a:off x="6428018" y="2855964"/>
              <a:ext cx="220321" cy="563870"/>
              <a:chOff x="5054600" y="1652588"/>
              <a:chExt cx="187325" cy="479424"/>
            </a:xfrm>
            <a:solidFill>
              <a:schemeClr val="accent4"/>
            </a:solidFill>
          </p:grpSpPr>
          <p:sp>
            <p:nvSpPr>
              <p:cNvPr id="23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2" name="Oval 97"/>
              <p:cNvSpPr>
                <a:spLocks noChangeArrowheads="1"/>
              </p:cNvSpPr>
              <p:nvPr/>
            </p:nvSpPr>
            <p:spPr bwMode="auto">
              <a:xfrm>
                <a:off x="5110163" y="1652588"/>
                <a:ext cx="74613" cy="76200"/>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0" name="Group 179"/>
            <p:cNvGrpSpPr/>
            <p:nvPr/>
          </p:nvGrpSpPr>
          <p:grpSpPr>
            <a:xfrm>
              <a:off x="6675684" y="2855964"/>
              <a:ext cx="220321" cy="563870"/>
              <a:chOff x="5054600" y="1652588"/>
              <a:chExt cx="187325" cy="479424"/>
            </a:xfrm>
            <a:solidFill>
              <a:schemeClr val="accent4"/>
            </a:solidFill>
          </p:grpSpPr>
          <p:sp>
            <p:nvSpPr>
              <p:cNvPr id="22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0" name="Oval 97"/>
              <p:cNvSpPr>
                <a:spLocks noChangeArrowheads="1"/>
              </p:cNvSpPr>
              <p:nvPr/>
            </p:nvSpPr>
            <p:spPr bwMode="auto">
              <a:xfrm>
                <a:off x="5110163" y="1652588"/>
                <a:ext cx="74613" cy="76200"/>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1" name="Group 179"/>
            <p:cNvGrpSpPr/>
            <p:nvPr/>
          </p:nvGrpSpPr>
          <p:grpSpPr>
            <a:xfrm>
              <a:off x="6923350" y="2855964"/>
              <a:ext cx="220321" cy="563870"/>
              <a:chOff x="5054600" y="1652588"/>
              <a:chExt cx="187325" cy="479424"/>
            </a:xfrm>
            <a:solidFill>
              <a:schemeClr val="accent4"/>
            </a:solidFill>
          </p:grpSpPr>
          <p:sp>
            <p:nvSpPr>
              <p:cNvPr id="227"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8" name="Oval 97"/>
              <p:cNvSpPr>
                <a:spLocks noChangeArrowheads="1"/>
              </p:cNvSpPr>
              <p:nvPr/>
            </p:nvSpPr>
            <p:spPr bwMode="auto">
              <a:xfrm>
                <a:off x="5110163" y="1652588"/>
                <a:ext cx="74613" cy="76200"/>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2" name="Group 179"/>
            <p:cNvGrpSpPr/>
            <p:nvPr/>
          </p:nvGrpSpPr>
          <p:grpSpPr>
            <a:xfrm>
              <a:off x="7171017" y="2855964"/>
              <a:ext cx="220321" cy="563870"/>
              <a:chOff x="5054600" y="1652588"/>
              <a:chExt cx="187325" cy="479424"/>
            </a:xfrm>
            <a:solidFill>
              <a:schemeClr val="bg1">
                <a:lumMod val="75000"/>
              </a:schemeClr>
            </a:solidFill>
          </p:grpSpPr>
          <p:sp>
            <p:nvSpPr>
              <p:cNvPr id="22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6"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3" name="Group 179"/>
            <p:cNvGrpSpPr/>
            <p:nvPr/>
          </p:nvGrpSpPr>
          <p:grpSpPr>
            <a:xfrm>
              <a:off x="7418683" y="2855964"/>
              <a:ext cx="220321" cy="563870"/>
              <a:chOff x="5054600" y="1652588"/>
              <a:chExt cx="187325" cy="479424"/>
            </a:xfrm>
            <a:solidFill>
              <a:schemeClr val="bg1">
                <a:lumMod val="75000"/>
              </a:schemeClr>
            </a:solidFill>
          </p:grpSpPr>
          <p:sp>
            <p:nvSpPr>
              <p:cNvPr id="22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4"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4" name="Group 179"/>
            <p:cNvGrpSpPr/>
            <p:nvPr/>
          </p:nvGrpSpPr>
          <p:grpSpPr>
            <a:xfrm>
              <a:off x="7666349" y="2855964"/>
              <a:ext cx="220321" cy="563870"/>
              <a:chOff x="5054600" y="1652588"/>
              <a:chExt cx="187325" cy="479424"/>
            </a:xfrm>
            <a:solidFill>
              <a:schemeClr val="bg1">
                <a:lumMod val="75000"/>
              </a:schemeClr>
            </a:solidFill>
          </p:grpSpPr>
          <p:sp>
            <p:nvSpPr>
              <p:cNvPr id="22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2"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5" name="Group 179"/>
            <p:cNvGrpSpPr/>
            <p:nvPr/>
          </p:nvGrpSpPr>
          <p:grpSpPr>
            <a:xfrm>
              <a:off x="7914015" y="2855964"/>
              <a:ext cx="220321" cy="563870"/>
              <a:chOff x="5054600" y="1652588"/>
              <a:chExt cx="187325" cy="479424"/>
            </a:xfrm>
            <a:solidFill>
              <a:schemeClr val="bg1">
                <a:lumMod val="75000"/>
              </a:schemeClr>
            </a:solidFill>
          </p:grpSpPr>
          <p:sp>
            <p:nvSpPr>
              <p:cNvPr id="21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6" name="Group 179"/>
            <p:cNvGrpSpPr/>
            <p:nvPr/>
          </p:nvGrpSpPr>
          <p:grpSpPr>
            <a:xfrm>
              <a:off x="8161679" y="2855964"/>
              <a:ext cx="220321" cy="563870"/>
              <a:chOff x="5054600" y="1652588"/>
              <a:chExt cx="187325" cy="479424"/>
            </a:xfrm>
            <a:solidFill>
              <a:schemeClr val="bg1">
                <a:lumMod val="75000"/>
              </a:schemeClr>
            </a:solidFill>
          </p:grpSpPr>
          <p:sp>
            <p:nvSpPr>
              <p:cNvPr id="217"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8"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37" name="TextBox 228"/>
          <p:cNvSpPr txBox="1"/>
          <p:nvPr/>
        </p:nvSpPr>
        <p:spPr>
          <a:xfrm>
            <a:off x="7078326" y="2680221"/>
            <a:ext cx="3527513" cy="1107996"/>
          </a:xfrm>
          <a:prstGeom prst="rect">
            <a:avLst/>
          </a:prstGeom>
          <a:noFill/>
        </p:spPr>
        <p:txBody>
          <a:bodyPr wrap="square" lIns="0" tIns="0" rIns="0" bIns="0" rtlCol="0">
            <a:spAutoFit/>
          </a:bodyPr>
          <a:lstStyle/>
          <a:p>
            <a:pPr defTabSz="1116686">
              <a:lnSpc>
                <a:spcPct val="120000"/>
              </a:lnSpc>
              <a:spcBef>
                <a:spcPct val="20000"/>
              </a:spcBef>
              <a:defRPr/>
            </a:pPr>
            <a:r>
              <a:rPr lang="zh-CN" altLang="en-US" sz="1200" dirty="0" smtClean="0">
                <a:solidFill>
                  <a:schemeClr val="bg1">
                    <a:lumMod val="65000"/>
                  </a:schemeClr>
                </a:solidFill>
                <a:latin typeface="+mn-ea"/>
                <a:ea typeface="+mn-ea"/>
                <a:cs typeface="+mn-ea"/>
                <a:sym typeface="Arial" panose="020B0604020202020204" pitchFamily="34" charset="0"/>
              </a:rPr>
              <a:t>通过专业的团队，对风险的预测评估，来选择比较安全的投资方式，</a:t>
            </a:r>
            <a:r>
              <a:rPr lang="zh-CN" altLang="en-US" sz="1200" dirty="0" smtClean="0">
                <a:solidFill>
                  <a:schemeClr val="bg1">
                    <a:lumMod val="65000"/>
                  </a:schemeClr>
                </a:solidFill>
              </a:rPr>
              <a:t>尽可能减轻企业受损对他人和整个社会的不利影响，因为企业遭受一次严重的损失会影响到员工、顾客，供货人、债权人、税务部门以至整个社会的利益。</a:t>
            </a:r>
            <a:endParaRPr lang="en-US" altLang="zh-CN" sz="1200" dirty="0">
              <a:solidFill>
                <a:schemeClr val="bg1">
                  <a:lumMod val="65000"/>
                </a:schemeClr>
              </a:solidFill>
              <a:latin typeface="+mn-ea"/>
              <a:ea typeface="+mn-ea"/>
              <a:cs typeface="+mn-ea"/>
              <a:sym typeface="Arial" panose="020B0604020202020204" pitchFamily="34" charset="0"/>
            </a:endParaRPr>
          </a:p>
        </p:txBody>
      </p:sp>
      <p:sp>
        <p:nvSpPr>
          <p:cNvPr id="238" name="TextBox 229"/>
          <p:cNvSpPr txBox="1"/>
          <p:nvPr/>
        </p:nvSpPr>
        <p:spPr>
          <a:xfrm>
            <a:off x="7033655" y="2196931"/>
            <a:ext cx="2279121" cy="295466"/>
          </a:xfrm>
          <a:prstGeom prst="rect">
            <a:avLst/>
          </a:prstGeom>
          <a:noFill/>
        </p:spPr>
        <p:txBody>
          <a:bodyPr wrap="square" lIns="0" tIns="0" rIns="0" bIns="0" rtlCol="0" anchor="t">
            <a:spAutoFit/>
          </a:bodyPr>
          <a:lstStyle/>
          <a:p>
            <a:pPr>
              <a:lnSpc>
                <a:spcPct val="120000"/>
              </a:lnSpc>
            </a:pPr>
            <a:r>
              <a:rPr lang="zh-CN" altLang="en-US" sz="1600" dirty="0" smtClean="0">
                <a:latin typeface="Arial" panose="020B0604020202020204" pitchFamily="34" charset="0"/>
                <a:ea typeface="微软雅黑" panose="020B0503020204020204" pitchFamily="34" charset="-122"/>
                <a:cs typeface="+mn-ea"/>
                <a:sym typeface="Arial" panose="020B0604020202020204" pitchFamily="34" charset="0"/>
              </a:rPr>
              <a:t>是否有专业的风险保障</a:t>
            </a:r>
            <a:endParaRPr 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TextBox 8"/>
          <p:cNvSpPr txBox="1"/>
          <p:nvPr/>
        </p:nvSpPr>
        <p:spPr>
          <a:xfrm>
            <a:off x="4454798" y="172013"/>
            <a:ext cx="3949155" cy="615553"/>
          </a:xfrm>
          <a:prstGeom prst="rect">
            <a:avLst/>
          </a:prstGeom>
          <a:noFill/>
        </p:spPr>
        <p:txBody>
          <a:bodyPr wrap="square" lIns="0" tIns="0" rIns="0" bIns="0" rtlCol="0" anchor="ctr">
            <a:spAutoFit/>
          </a:bodyPr>
          <a:lstStyle/>
          <a:p>
            <a:pPr algn="ctr"/>
            <a:r>
              <a:rPr lang="zh-CN" altLang="en-US" sz="40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安全风险保障</a:t>
            </a:r>
            <a:endParaRPr lang="zh-CN" altLang="en-US"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TextBox 8"/>
          <p:cNvSpPr txBox="1"/>
          <p:nvPr/>
        </p:nvSpPr>
        <p:spPr>
          <a:xfrm>
            <a:off x="-22176" y="816225"/>
            <a:ext cx="12858750" cy="215444"/>
          </a:xfrm>
          <a:prstGeom prst="rect">
            <a:avLst/>
          </a:prstGeom>
          <a:noFill/>
        </p:spPr>
        <p:txBody>
          <a:bodyPr wrap="square" lIns="0" tIns="0" rIns="0" bIns="0" rtlCol="0" anchor="ctr">
            <a:spAutoFit/>
          </a:bodyPr>
          <a:lstStyle/>
          <a:p>
            <a:pPr algn="ctr"/>
            <a:r>
              <a:rPr lang="en-US" altLang="zh-CN" sz="1400" dirty="0" smtClean="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rPr>
              <a:t>Definition of Finance and Investment</a:t>
            </a:r>
            <a:endParaRPr lang="zh-CN" altLang="en-US" sz="1400" dirty="0">
              <a:solidFill>
                <a:schemeClr val="bg2">
                  <a:lumMod val="9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6" name="组合 105"/>
          <p:cNvGrpSpPr/>
          <p:nvPr/>
        </p:nvGrpSpPr>
        <p:grpSpPr>
          <a:xfrm>
            <a:off x="886327" y="591989"/>
            <a:ext cx="11086097" cy="0"/>
            <a:chOff x="1028775" y="591989"/>
            <a:chExt cx="11086097" cy="0"/>
          </a:xfrm>
        </p:grpSpPr>
        <p:cxnSp>
          <p:nvCxnSpPr>
            <p:cNvPr id="107" name="直接连接符 10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35" name="Group 279"/>
          <p:cNvGrpSpPr/>
          <p:nvPr/>
        </p:nvGrpSpPr>
        <p:grpSpPr>
          <a:xfrm>
            <a:off x="4557167" y="2505579"/>
            <a:ext cx="678703" cy="678698"/>
            <a:chOff x="846989" y="1401020"/>
            <a:chExt cx="877416" cy="877416"/>
          </a:xfrm>
          <a:effectLst/>
        </p:grpSpPr>
        <p:sp>
          <p:nvSpPr>
            <p:cNvPr id="136" name="Teardrop 108"/>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Oval 111"/>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73%</a:t>
              </a: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8" name="Group 212"/>
          <p:cNvGrpSpPr/>
          <p:nvPr/>
        </p:nvGrpSpPr>
        <p:grpSpPr>
          <a:xfrm>
            <a:off x="7071118" y="4984477"/>
            <a:ext cx="3030666" cy="697708"/>
            <a:chOff x="5932686" y="2855964"/>
            <a:chExt cx="2449314" cy="563870"/>
          </a:xfrm>
        </p:grpSpPr>
        <p:grpSp>
          <p:nvGrpSpPr>
            <p:cNvPr id="139" name="Group 179"/>
            <p:cNvGrpSpPr/>
            <p:nvPr/>
          </p:nvGrpSpPr>
          <p:grpSpPr>
            <a:xfrm>
              <a:off x="5932686" y="2855964"/>
              <a:ext cx="220321" cy="563870"/>
              <a:chOff x="5054600" y="1652588"/>
              <a:chExt cx="187325" cy="479424"/>
            </a:xfrm>
            <a:solidFill>
              <a:schemeClr val="accent4"/>
            </a:solidFill>
          </p:grpSpPr>
          <p:sp>
            <p:nvSpPr>
              <p:cNvPr id="25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6"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0" name="Group 179"/>
            <p:cNvGrpSpPr/>
            <p:nvPr/>
          </p:nvGrpSpPr>
          <p:grpSpPr>
            <a:xfrm>
              <a:off x="6180352" y="2855964"/>
              <a:ext cx="220321" cy="563870"/>
              <a:chOff x="5054600" y="1652588"/>
              <a:chExt cx="187325" cy="479424"/>
            </a:xfrm>
            <a:solidFill>
              <a:schemeClr val="accent4"/>
            </a:solidFill>
          </p:grpSpPr>
          <p:sp>
            <p:nvSpPr>
              <p:cNvPr id="25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4"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1" name="Group 179"/>
            <p:cNvGrpSpPr/>
            <p:nvPr/>
          </p:nvGrpSpPr>
          <p:grpSpPr>
            <a:xfrm>
              <a:off x="6428018" y="2855964"/>
              <a:ext cx="220321" cy="563870"/>
              <a:chOff x="5054600" y="1652588"/>
              <a:chExt cx="187325" cy="479424"/>
            </a:xfrm>
            <a:solidFill>
              <a:schemeClr val="accent4"/>
            </a:solidFill>
          </p:grpSpPr>
          <p:sp>
            <p:nvSpPr>
              <p:cNvPr id="25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2"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2" name="Group 179"/>
            <p:cNvGrpSpPr/>
            <p:nvPr/>
          </p:nvGrpSpPr>
          <p:grpSpPr>
            <a:xfrm>
              <a:off x="6675684" y="2855964"/>
              <a:ext cx="220321" cy="563870"/>
              <a:chOff x="5054600" y="1652588"/>
              <a:chExt cx="187325" cy="479424"/>
            </a:xfrm>
            <a:solidFill>
              <a:schemeClr val="accent4"/>
            </a:solidFill>
          </p:grpSpPr>
          <p:sp>
            <p:nvSpPr>
              <p:cNvPr id="24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0"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3" name="Group 179"/>
            <p:cNvGrpSpPr/>
            <p:nvPr/>
          </p:nvGrpSpPr>
          <p:grpSpPr>
            <a:xfrm>
              <a:off x="6923350" y="2855964"/>
              <a:ext cx="220321" cy="563870"/>
              <a:chOff x="5054600" y="1652588"/>
              <a:chExt cx="187325" cy="479424"/>
            </a:xfrm>
            <a:solidFill>
              <a:schemeClr val="accent4"/>
            </a:solidFill>
          </p:grpSpPr>
          <p:sp>
            <p:nvSpPr>
              <p:cNvPr id="247"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8"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4" name="Group 179"/>
            <p:cNvGrpSpPr/>
            <p:nvPr/>
          </p:nvGrpSpPr>
          <p:grpSpPr>
            <a:xfrm>
              <a:off x="7171017" y="2855964"/>
              <a:ext cx="220321" cy="563870"/>
              <a:chOff x="5054600" y="1652588"/>
              <a:chExt cx="187325" cy="479424"/>
            </a:xfrm>
            <a:solidFill>
              <a:schemeClr val="bg1">
                <a:lumMod val="75000"/>
              </a:schemeClr>
            </a:solidFill>
          </p:grpSpPr>
          <p:sp>
            <p:nvSpPr>
              <p:cNvPr id="24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6"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5" name="Group 179"/>
            <p:cNvGrpSpPr/>
            <p:nvPr/>
          </p:nvGrpSpPr>
          <p:grpSpPr>
            <a:xfrm>
              <a:off x="7418683" y="2855964"/>
              <a:ext cx="220321" cy="563870"/>
              <a:chOff x="5054600" y="1652588"/>
              <a:chExt cx="187325" cy="479424"/>
            </a:xfrm>
            <a:solidFill>
              <a:schemeClr val="bg1">
                <a:lumMod val="75000"/>
              </a:schemeClr>
            </a:solidFill>
          </p:grpSpPr>
          <p:sp>
            <p:nvSpPr>
              <p:cNvPr id="24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4"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6" name="Group 179"/>
            <p:cNvGrpSpPr/>
            <p:nvPr/>
          </p:nvGrpSpPr>
          <p:grpSpPr>
            <a:xfrm>
              <a:off x="7666349" y="2855964"/>
              <a:ext cx="220321" cy="563870"/>
              <a:chOff x="5054600" y="1652588"/>
              <a:chExt cx="187325" cy="479424"/>
            </a:xfrm>
            <a:solidFill>
              <a:schemeClr val="bg1">
                <a:lumMod val="75000"/>
              </a:schemeClr>
            </a:solidFill>
          </p:grpSpPr>
          <p:sp>
            <p:nvSpPr>
              <p:cNvPr id="24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2" name="Oval 97"/>
              <p:cNvSpPr>
                <a:spLocks noChangeArrowheads="1"/>
              </p:cNvSpPr>
              <p:nvPr/>
            </p:nvSpPr>
            <p:spPr bwMode="auto">
              <a:xfrm>
                <a:off x="5110163" y="1652588"/>
                <a:ext cx="74613" cy="76200"/>
              </a:xfrm>
              <a:prstGeom prst="ellipse">
                <a:avLst/>
              </a:prstGeom>
              <a:solidFill>
                <a:srgbClr val="C00000"/>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7" name="Group 179"/>
            <p:cNvGrpSpPr/>
            <p:nvPr/>
          </p:nvGrpSpPr>
          <p:grpSpPr>
            <a:xfrm>
              <a:off x="7914015" y="2855964"/>
              <a:ext cx="220321" cy="563870"/>
              <a:chOff x="5054600" y="1652588"/>
              <a:chExt cx="187325" cy="479424"/>
            </a:xfrm>
            <a:solidFill>
              <a:schemeClr val="bg1">
                <a:lumMod val="75000"/>
              </a:schemeClr>
            </a:solidFill>
          </p:grpSpPr>
          <p:sp>
            <p:nvSpPr>
              <p:cNvPr id="15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8" name="Group 179"/>
            <p:cNvGrpSpPr/>
            <p:nvPr/>
          </p:nvGrpSpPr>
          <p:grpSpPr>
            <a:xfrm>
              <a:off x="8161679" y="2855964"/>
              <a:ext cx="220321" cy="563870"/>
              <a:chOff x="5054600" y="1652588"/>
              <a:chExt cx="187325" cy="479424"/>
            </a:xfrm>
            <a:solidFill>
              <a:schemeClr val="bg1">
                <a:lumMod val="75000"/>
              </a:schemeClr>
            </a:solidFill>
          </p:grpSpPr>
          <p:sp>
            <p:nvSpPr>
              <p:cNvPr id="156"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259" name="Group 279"/>
          <p:cNvGrpSpPr/>
          <p:nvPr/>
        </p:nvGrpSpPr>
        <p:grpSpPr>
          <a:xfrm>
            <a:off x="3756573" y="1915794"/>
            <a:ext cx="678703" cy="678698"/>
            <a:chOff x="846989" y="1401020"/>
            <a:chExt cx="877416" cy="877416"/>
          </a:xfrm>
          <a:effectLst/>
        </p:grpSpPr>
        <p:sp>
          <p:nvSpPr>
            <p:cNvPr id="260" name="Teardrop 101"/>
            <p:cNvSpPr/>
            <p:nvPr/>
          </p:nvSpPr>
          <p:spPr>
            <a:xfrm rot="8100000">
              <a:off x="846989" y="1401020"/>
              <a:ext cx="877416" cy="877416"/>
            </a:xfrm>
            <a:prstGeom prst="teardrop">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1"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60</a:t>
              </a: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262" name="Group 279"/>
          <p:cNvGrpSpPr/>
          <p:nvPr/>
        </p:nvGrpSpPr>
        <p:grpSpPr>
          <a:xfrm>
            <a:off x="5484765" y="2649595"/>
            <a:ext cx="678703" cy="678698"/>
            <a:chOff x="846989" y="1401020"/>
            <a:chExt cx="877416" cy="877416"/>
          </a:xfrm>
          <a:effectLst/>
        </p:grpSpPr>
        <p:sp>
          <p:nvSpPr>
            <p:cNvPr id="263" name="Teardrop 101"/>
            <p:cNvSpPr/>
            <p:nvPr/>
          </p:nvSpPr>
          <p:spPr>
            <a:xfrm rot="8100000">
              <a:off x="846989" y="1401020"/>
              <a:ext cx="877416" cy="877416"/>
            </a:xfrm>
            <a:prstGeom prst="teardrop">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4"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80</a:t>
              </a: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spTree>
    <p:extLst>
      <p:ext uri="{BB962C8B-B14F-4D97-AF65-F5344CB8AC3E}">
        <p14:creationId xmlns:p14="http://schemas.microsoft.com/office/powerpoint/2010/main" val="20455170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additive="base">
                                        <p:cTn id="11" dur="500" fill="hold"/>
                                        <p:tgtEl>
                                          <p:spTgt spid="163"/>
                                        </p:tgtEl>
                                        <p:attrNameLst>
                                          <p:attrName>ppt_x</p:attrName>
                                        </p:attrNameLst>
                                      </p:cBhvr>
                                      <p:tavLst>
                                        <p:tav tm="0">
                                          <p:val>
                                            <p:strVal val="#ppt_x"/>
                                          </p:val>
                                        </p:tav>
                                        <p:tav tm="100000">
                                          <p:val>
                                            <p:strVal val="#ppt_x"/>
                                          </p:val>
                                        </p:tav>
                                      </p:tavLst>
                                    </p:anim>
                                    <p:anim calcmode="lin" valueType="num">
                                      <p:cBhvr additive="base">
                                        <p:cTn id="12" dur="500" fill="hold"/>
                                        <p:tgtEl>
                                          <p:spTgt spid="16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accel="50000" decel="5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par>
                          <p:cTn id="23" fill="hold">
                            <p:stCondLst>
                              <p:cond delay="500"/>
                            </p:stCondLst>
                            <p:childTnLst>
                              <p:par>
                                <p:cTn id="24" presetID="2" presetClass="entr" presetSubtype="4" accel="50000" decel="50000" fill="hold" grpId="0" nodeType="afterEffect">
                                  <p:stCondLst>
                                    <p:cond delay="0"/>
                                  </p:stCondLst>
                                  <p:childTnLst>
                                    <p:set>
                                      <p:cBhvr>
                                        <p:cTn id="25" dur="1" fill="hold">
                                          <p:stCondLst>
                                            <p:cond delay="0"/>
                                          </p:stCondLst>
                                        </p:cTn>
                                        <p:tgtEl>
                                          <p:spTgt spid="161"/>
                                        </p:tgtEl>
                                        <p:attrNameLst>
                                          <p:attrName>style.visibility</p:attrName>
                                        </p:attrNameLst>
                                      </p:cBhvr>
                                      <p:to>
                                        <p:strVal val="visible"/>
                                      </p:to>
                                    </p:set>
                                    <p:anim calcmode="lin" valueType="num">
                                      <p:cBhvr additive="base">
                                        <p:cTn id="26" dur="500" fill="hold"/>
                                        <p:tgtEl>
                                          <p:spTgt spid="161"/>
                                        </p:tgtEl>
                                        <p:attrNameLst>
                                          <p:attrName>ppt_x</p:attrName>
                                        </p:attrNameLst>
                                      </p:cBhvr>
                                      <p:tavLst>
                                        <p:tav tm="0">
                                          <p:val>
                                            <p:strVal val="#ppt_x"/>
                                          </p:val>
                                        </p:tav>
                                        <p:tav tm="100000">
                                          <p:val>
                                            <p:strVal val="#ppt_x"/>
                                          </p:val>
                                        </p:tav>
                                      </p:tavLst>
                                    </p:anim>
                                    <p:anim calcmode="lin" valueType="num">
                                      <p:cBhvr additive="base">
                                        <p:cTn id="27" dur="500" fill="hold"/>
                                        <p:tgtEl>
                                          <p:spTgt spid="161"/>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1" accel="50000" decel="5000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down)">
                                      <p:cBhvr>
                                        <p:cTn id="37" dur="500"/>
                                        <p:tgtEl>
                                          <p:spTgt spid="73"/>
                                        </p:tgtEl>
                                      </p:cBhvr>
                                    </p:animEffect>
                                  </p:childTnLst>
                                </p:cTn>
                              </p:par>
                            </p:childTnLst>
                          </p:cTn>
                        </p:par>
                        <p:par>
                          <p:cTn id="38" fill="hold">
                            <p:stCondLst>
                              <p:cond delay="5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164"/>
                                        </p:tgtEl>
                                        <p:attrNameLst>
                                          <p:attrName>style.visibility</p:attrName>
                                        </p:attrNameLst>
                                      </p:cBhvr>
                                      <p:to>
                                        <p:strVal val="visible"/>
                                      </p:to>
                                    </p:set>
                                    <p:anim calcmode="lin" valueType="num">
                                      <p:cBhvr additive="base">
                                        <p:cTn id="41" dur="500" fill="hold"/>
                                        <p:tgtEl>
                                          <p:spTgt spid="164"/>
                                        </p:tgtEl>
                                        <p:attrNameLst>
                                          <p:attrName>ppt_x</p:attrName>
                                        </p:attrNameLst>
                                      </p:cBhvr>
                                      <p:tavLst>
                                        <p:tav tm="0">
                                          <p:val>
                                            <p:strVal val="#ppt_x"/>
                                          </p:val>
                                        </p:tav>
                                        <p:tav tm="100000">
                                          <p:val>
                                            <p:strVal val="#ppt_x"/>
                                          </p:val>
                                        </p:tav>
                                      </p:tavLst>
                                    </p:anim>
                                    <p:anim calcmode="lin" valueType="num">
                                      <p:cBhvr additive="base">
                                        <p:cTn id="4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down)">
                                      <p:cBhvr>
                                        <p:cTn id="47" dur="500"/>
                                        <p:tgtEl>
                                          <p:spTgt spid="77"/>
                                        </p:tgtEl>
                                      </p:cBhvr>
                                    </p:animEffect>
                                  </p:childTnLst>
                                </p:cTn>
                              </p:par>
                            </p:childTnLst>
                          </p:cTn>
                        </p:par>
                        <p:par>
                          <p:cTn id="48" fill="hold">
                            <p:stCondLst>
                              <p:cond delay="500"/>
                            </p:stCondLst>
                            <p:childTnLst>
                              <p:par>
                                <p:cTn id="49" presetID="2" presetClass="entr" presetSubtype="4" accel="50000" decel="50000" fill="hold" grpId="0" nodeType="afterEffect">
                                  <p:stCondLst>
                                    <p:cond delay="0"/>
                                  </p:stCondLst>
                                  <p:childTnLst>
                                    <p:set>
                                      <p:cBhvr>
                                        <p:cTn id="50" dur="1" fill="hold">
                                          <p:stCondLst>
                                            <p:cond delay="0"/>
                                          </p:stCondLst>
                                        </p:cTn>
                                        <p:tgtEl>
                                          <p:spTgt spid="162"/>
                                        </p:tgtEl>
                                        <p:attrNameLst>
                                          <p:attrName>style.visibility</p:attrName>
                                        </p:attrNameLst>
                                      </p:cBhvr>
                                      <p:to>
                                        <p:strVal val="visible"/>
                                      </p:to>
                                    </p:set>
                                    <p:anim calcmode="lin" valueType="num">
                                      <p:cBhvr additive="base">
                                        <p:cTn id="51" dur="500" fill="hold"/>
                                        <p:tgtEl>
                                          <p:spTgt spid="162"/>
                                        </p:tgtEl>
                                        <p:attrNameLst>
                                          <p:attrName>ppt_x</p:attrName>
                                        </p:attrNameLst>
                                      </p:cBhvr>
                                      <p:tavLst>
                                        <p:tav tm="0">
                                          <p:val>
                                            <p:strVal val="#ppt_x"/>
                                          </p:val>
                                        </p:tav>
                                        <p:tav tm="100000">
                                          <p:val>
                                            <p:strVal val="#ppt_x"/>
                                          </p:val>
                                        </p:tav>
                                      </p:tavLst>
                                    </p:anim>
                                    <p:anim calcmode="lin" valueType="num">
                                      <p:cBhvr additive="base">
                                        <p:cTn id="52"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500"/>
                                        <p:tgtEl>
                                          <p:spTgt spid="173"/>
                                        </p:tgtEl>
                                      </p:cBhvr>
                                    </p:animEffect>
                                  </p:childTnLst>
                                </p:cTn>
                              </p:par>
                            </p:childTnLst>
                          </p:cTn>
                        </p:par>
                        <p:par>
                          <p:cTn id="58" fill="hold">
                            <p:stCondLst>
                              <p:cond delay="500"/>
                            </p:stCondLst>
                            <p:childTnLst>
                              <p:par>
                                <p:cTn id="59" presetID="2" presetClass="entr" presetSubtype="4" accel="50000" decel="50000" fill="hold" grpId="0" nodeType="afterEffect">
                                  <p:stCondLst>
                                    <p:cond delay="0"/>
                                  </p:stCondLst>
                                  <p:childTnLst>
                                    <p:set>
                                      <p:cBhvr>
                                        <p:cTn id="60" dur="1" fill="hold">
                                          <p:stCondLst>
                                            <p:cond delay="0"/>
                                          </p:stCondLst>
                                        </p:cTn>
                                        <p:tgtEl>
                                          <p:spTgt spid="165"/>
                                        </p:tgtEl>
                                        <p:attrNameLst>
                                          <p:attrName>style.visibility</p:attrName>
                                        </p:attrNameLst>
                                      </p:cBhvr>
                                      <p:to>
                                        <p:strVal val="visible"/>
                                      </p:to>
                                    </p:set>
                                    <p:anim calcmode="lin" valueType="num">
                                      <p:cBhvr additive="base">
                                        <p:cTn id="61" dur="500" fill="hold"/>
                                        <p:tgtEl>
                                          <p:spTgt spid="165"/>
                                        </p:tgtEl>
                                        <p:attrNameLst>
                                          <p:attrName>ppt_x</p:attrName>
                                        </p:attrNameLst>
                                      </p:cBhvr>
                                      <p:tavLst>
                                        <p:tav tm="0">
                                          <p:val>
                                            <p:strVal val="#ppt_x"/>
                                          </p:val>
                                        </p:tav>
                                        <p:tav tm="100000">
                                          <p:val>
                                            <p:strVal val="#ppt_x"/>
                                          </p:val>
                                        </p:tav>
                                      </p:tavLst>
                                    </p:anim>
                                    <p:anim calcmode="lin" valueType="num">
                                      <p:cBhvr additive="base">
                                        <p:cTn id="62"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4"/>
                                        </p:tgtEl>
                                        <p:attrNameLst>
                                          <p:attrName>style.visibility</p:attrName>
                                        </p:attrNameLst>
                                      </p:cBhvr>
                                      <p:to>
                                        <p:strVal val="visible"/>
                                      </p:to>
                                    </p:set>
                                    <p:animEffect transition="in" filter="wipe(down)">
                                      <p:cBhvr>
                                        <p:cTn id="67" dur="500"/>
                                        <p:tgtEl>
                                          <p:spTgt spid="174"/>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38"/>
                                        </p:tgtEl>
                                        <p:attrNameLst>
                                          <p:attrName>style.visibility</p:attrName>
                                        </p:attrNameLst>
                                      </p:cBhvr>
                                      <p:to>
                                        <p:strVal val="visible"/>
                                      </p:to>
                                    </p:set>
                                    <p:animEffect transition="in" filter="wipe(left)">
                                      <p:cBhvr>
                                        <p:cTn id="71" dur="500"/>
                                        <p:tgtEl>
                                          <p:spTgt spid="238"/>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237"/>
                                        </p:tgtEl>
                                        <p:attrNameLst>
                                          <p:attrName>style.visibility</p:attrName>
                                        </p:attrNameLst>
                                      </p:cBhvr>
                                      <p:to>
                                        <p:strVal val="visible"/>
                                      </p:to>
                                    </p:set>
                                    <p:animEffect transition="in" filter="wipe(left)">
                                      <p:cBhvr>
                                        <p:cTn id="75" dur="500"/>
                                        <p:tgtEl>
                                          <p:spTgt spid="237"/>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06"/>
                                        </p:tgtEl>
                                        <p:attrNameLst>
                                          <p:attrName>style.visibility</p:attrName>
                                        </p:attrNameLst>
                                      </p:cBhvr>
                                      <p:to>
                                        <p:strVal val="visible"/>
                                      </p:to>
                                    </p:set>
                                    <p:animEffect transition="in" filter="wipe(down)">
                                      <p:cBhvr>
                                        <p:cTn id="79" dur="500"/>
                                        <p:tgtEl>
                                          <p:spTgt spid="206"/>
                                        </p:tgtEl>
                                      </p:cBhvr>
                                    </p:animEffect>
                                  </p:childTnLst>
                                </p:cTn>
                              </p:par>
                            </p:childTnLst>
                          </p:cTn>
                        </p:par>
                        <p:par>
                          <p:cTn id="80" fill="hold">
                            <p:stCondLst>
                              <p:cond delay="2000"/>
                            </p:stCondLst>
                            <p:childTnLst>
                              <p:par>
                                <p:cTn id="81" presetID="22" presetClass="entr" presetSubtype="4" fill="hold" grpId="0" nodeType="afterEffect">
                                  <p:stCondLst>
                                    <p:cond delay="0"/>
                                  </p:stCondLst>
                                  <p:childTnLst>
                                    <p:set>
                                      <p:cBhvr>
                                        <p:cTn id="82" dur="1" fill="hold">
                                          <p:stCondLst>
                                            <p:cond delay="0"/>
                                          </p:stCondLst>
                                        </p:cTn>
                                        <p:tgtEl>
                                          <p:spTgt spid="169"/>
                                        </p:tgtEl>
                                        <p:attrNameLst>
                                          <p:attrName>style.visibility</p:attrName>
                                        </p:attrNameLst>
                                      </p:cBhvr>
                                      <p:to>
                                        <p:strVal val="visible"/>
                                      </p:to>
                                    </p:set>
                                    <p:animEffect transition="in" filter="wipe(down)">
                                      <p:cBhvr>
                                        <p:cTn id="83" dur="500"/>
                                        <p:tgtEl>
                                          <p:spTgt spid="169"/>
                                        </p:tgtEl>
                                      </p:cBhvr>
                                    </p:animEffect>
                                  </p:childTnLst>
                                </p:cTn>
                              </p:par>
                            </p:childTnLst>
                          </p:cTn>
                        </p:par>
                        <p:par>
                          <p:cTn id="84" fill="hold">
                            <p:stCondLst>
                              <p:cond delay="2500"/>
                            </p:stCondLst>
                            <p:childTnLst>
                              <p:par>
                                <p:cTn id="85" presetID="22" presetClass="entr" presetSubtype="4" fill="hold" grpId="0" nodeType="afterEffect">
                                  <p:stCondLst>
                                    <p:cond delay="0"/>
                                  </p:stCondLst>
                                  <p:childTnLst>
                                    <p:set>
                                      <p:cBhvr>
                                        <p:cTn id="86" dur="1" fill="hold">
                                          <p:stCondLst>
                                            <p:cond delay="0"/>
                                          </p:stCondLst>
                                        </p:cTn>
                                        <p:tgtEl>
                                          <p:spTgt spid="157"/>
                                        </p:tgtEl>
                                        <p:attrNameLst>
                                          <p:attrName>style.visibility</p:attrName>
                                        </p:attrNameLst>
                                      </p:cBhvr>
                                      <p:to>
                                        <p:strVal val="visible"/>
                                      </p:to>
                                    </p:set>
                                    <p:animEffect transition="in" filter="wipe(down)">
                                      <p:cBhvr>
                                        <p:cTn id="87" dur="500"/>
                                        <p:tgtEl>
                                          <p:spTgt spid="157"/>
                                        </p:tgtEl>
                                      </p:cBhvr>
                                    </p:animEffect>
                                  </p:childTnLst>
                                </p:cTn>
                              </p:par>
                            </p:childTnLst>
                          </p:cTn>
                        </p:par>
                        <p:par>
                          <p:cTn id="88" fill="hold">
                            <p:stCondLst>
                              <p:cond delay="3000"/>
                            </p:stCondLst>
                            <p:childTnLst>
                              <p:par>
                                <p:cTn id="89" presetID="2" presetClass="entr" presetSubtype="1" accel="50000" decel="50000" fill="hold" nodeType="afterEffect">
                                  <p:stCondLst>
                                    <p:cond delay="0"/>
                                  </p:stCondLst>
                                  <p:childTnLst>
                                    <p:set>
                                      <p:cBhvr>
                                        <p:cTn id="90" dur="1" fill="hold">
                                          <p:stCondLst>
                                            <p:cond delay="0"/>
                                          </p:stCondLst>
                                        </p:cTn>
                                        <p:tgtEl>
                                          <p:spTgt spid="135"/>
                                        </p:tgtEl>
                                        <p:attrNameLst>
                                          <p:attrName>style.visibility</p:attrName>
                                        </p:attrNameLst>
                                      </p:cBhvr>
                                      <p:to>
                                        <p:strVal val="visible"/>
                                      </p:to>
                                    </p:set>
                                    <p:anim calcmode="lin" valueType="num">
                                      <p:cBhvr additive="base">
                                        <p:cTn id="91" dur="500" fill="hold"/>
                                        <p:tgtEl>
                                          <p:spTgt spid="135"/>
                                        </p:tgtEl>
                                        <p:attrNameLst>
                                          <p:attrName>ppt_x</p:attrName>
                                        </p:attrNameLst>
                                      </p:cBhvr>
                                      <p:tavLst>
                                        <p:tav tm="0">
                                          <p:val>
                                            <p:strVal val="#ppt_x"/>
                                          </p:val>
                                        </p:tav>
                                        <p:tav tm="100000">
                                          <p:val>
                                            <p:strVal val="#ppt_x"/>
                                          </p:val>
                                        </p:tav>
                                      </p:tavLst>
                                    </p:anim>
                                    <p:anim calcmode="lin" valueType="num">
                                      <p:cBhvr additive="base">
                                        <p:cTn id="92" dur="500" fill="hold"/>
                                        <p:tgtEl>
                                          <p:spTgt spid="135"/>
                                        </p:tgtEl>
                                        <p:attrNameLst>
                                          <p:attrName>ppt_y</p:attrName>
                                        </p:attrNameLst>
                                      </p:cBhvr>
                                      <p:tavLst>
                                        <p:tav tm="0">
                                          <p:val>
                                            <p:strVal val="0-#ppt_h/2"/>
                                          </p:val>
                                        </p:tav>
                                        <p:tav tm="100000">
                                          <p:val>
                                            <p:strVal val="#ppt_y"/>
                                          </p:val>
                                        </p:tav>
                                      </p:tavLst>
                                    </p:anim>
                                  </p:childTnLst>
                                </p:cTn>
                              </p:par>
                            </p:childTnLst>
                          </p:cTn>
                        </p:par>
                        <p:par>
                          <p:cTn id="93" fill="hold">
                            <p:stCondLst>
                              <p:cond delay="3500"/>
                            </p:stCondLst>
                            <p:childTnLst>
                              <p:par>
                                <p:cTn id="94" presetID="22" presetClass="entr" presetSubtype="4" fill="hold" nodeType="after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wipe(down)">
                                      <p:cBhvr>
                                        <p:cTn id="96" dur="500"/>
                                        <p:tgtEl>
                                          <p:spTgt spid="138"/>
                                        </p:tgtEl>
                                      </p:cBhvr>
                                    </p:animEffect>
                                  </p:childTnLst>
                                </p:cTn>
                              </p:par>
                            </p:childTnLst>
                          </p:cTn>
                        </p:par>
                        <p:par>
                          <p:cTn id="97" fill="hold">
                            <p:stCondLst>
                              <p:cond delay="4000"/>
                            </p:stCondLst>
                            <p:childTnLst>
                              <p:par>
                                <p:cTn id="98" presetID="2" presetClass="entr" presetSubtype="4" accel="50000" decel="50000" fill="hold" grpId="0" nodeType="afterEffect">
                                  <p:stCondLst>
                                    <p:cond delay="0"/>
                                  </p:stCondLst>
                                  <p:childTnLst>
                                    <p:set>
                                      <p:cBhvr>
                                        <p:cTn id="99" dur="1" fill="hold">
                                          <p:stCondLst>
                                            <p:cond delay="0"/>
                                          </p:stCondLst>
                                        </p:cTn>
                                        <p:tgtEl>
                                          <p:spTgt spid="258"/>
                                        </p:tgtEl>
                                        <p:attrNameLst>
                                          <p:attrName>style.visibility</p:attrName>
                                        </p:attrNameLst>
                                      </p:cBhvr>
                                      <p:to>
                                        <p:strVal val="visible"/>
                                      </p:to>
                                    </p:set>
                                    <p:anim calcmode="lin" valueType="num">
                                      <p:cBhvr additive="base">
                                        <p:cTn id="100" dur="500" fill="hold"/>
                                        <p:tgtEl>
                                          <p:spTgt spid="258"/>
                                        </p:tgtEl>
                                        <p:attrNameLst>
                                          <p:attrName>ppt_x</p:attrName>
                                        </p:attrNameLst>
                                      </p:cBhvr>
                                      <p:tavLst>
                                        <p:tav tm="0">
                                          <p:val>
                                            <p:strVal val="#ppt_x"/>
                                          </p:val>
                                        </p:tav>
                                        <p:tav tm="100000">
                                          <p:val>
                                            <p:strVal val="#ppt_x"/>
                                          </p:val>
                                        </p:tav>
                                      </p:tavLst>
                                    </p:anim>
                                    <p:anim calcmode="lin" valueType="num">
                                      <p:cBhvr additive="base">
                                        <p:cTn id="101" dur="500" fill="hold"/>
                                        <p:tgtEl>
                                          <p:spTgt spid="258"/>
                                        </p:tgtEl>
                                        <p:attrNameLst>
                                          <p:attrName>ppt_y</p:attrName>
                                        </p:attrNameLst>
                                      </p:cBhvr>
                                      <p:tavLst>
                                        <p:tav tm="0">
                                          <p:val>
                                            <p:strVal val="1+#ppt_h/2"/>
                                          </p:val>
                                        </p:tav>
                                        <p:tav tm="100000">
                                          <p:val>
                                            <p:strVal val="#ppt_y"/>
                                          </p:val>
                                        </p:tav>
                                      </p:tavLst>
                                    </p:anim>
                                  </p:childTnLst>
                                </p:cTn>
                              </p:par>
                            </p:childTnLst>
                          </p:cTn>
                        </p:par>
                        <p:par>
                          <p:cTn id="102" fill="hold">
                            <p:stCondLst>
                              <p:cond delay="4500"/>
                            </p:stCondLst>
                            <p:childTnLst>
                              <p:par>
                                <p:cTn id="103" presetID="2" presetClass="entr" presetSubtype="1" accel="50000" decel="50000" fill="hold" nodeType="afterEffect">
                                  <p:stCondLst>
                                    <p:cond delay="0"/>
                                  </p:stCondLst>
                                  <p:childTnLst>
                                    <p:set>
                                      <p:cBhvr>
                                        <p:cTn id="104" dur="1" fill="hold">
                                          <p:stCondLst>
                                            <p:cond delay="0"/>
                                          </p:stCondLst>
                                        </p:cTn>
                                        <p:tgtEl>
                                          <p:spTgt spid="259"/>
                                        </p:tgtEl>
                                        <p:attrNameLst>
                                          <p:attrName>style.visibility</p:attrName>
                                        </p:attrNameLst>
                                      </p:cBhvr>
                                      <p:to>
                                        <p:strVal val="visible"/>
                                      </p:to>
                                    </p:set>
                                    <p:anim calcmode="lin" valueType="num">
                                      <p:cBhvr additive="base">
                                        <p:cTn id="105" dur="500" fill="hold"/>
                                        <p:tgtEl>
                                          <p:spTgt spid="259"/>
                                        </p:tgtEl>
                                        <p:attrNameLst>
                                          <p:attrName>ppt_x</p:attrName>
                                        </p:attrNameLst>
                                      </p:cBhvr>
                                      <p:tavLst>
                                        <p:tav tm="0">
                                          <p:val>
                                            <p:strVal val="#ppt_x"/>
                                          </p:val>
                                        </p:tav>
                                        <p:tav tm="100000">
                                          <p:val>
                                            <p:strVal val="#ppt_x"/>
                                          </p:val>
                                        </p:tav>
                                      </p:tavLst>
                                    </p:anim>
                                    <p:anim calcmode="lin" valueType="num">
                                      <p:cBhvr additive="base">
                                        <p:cTn id="106" dur="500" fill="hold"/>
                                        <p:tgtEl>
                                          <p:spTgt spid="259"/>
                                        </p:tgtEl>
                                        <p:attrNameLst>
                                          <p:attrName>ppt_y</p:attrName>
                                        </p:attrNameLst>
                                      </p:cBhvr>
                                      <p:tavLst>
                                        <p:tav tm="0">
                                          <p:val>
                                            <p:strVal val="0-#ppt_h/2"/>
                                          </p:val>
                                        </p:tav>
                                        <p:tav tm="100000">
                                          <p:val>
                                            <p:strVal val="#ppt_y"/>
                                          </p:val>
                                        </p:tav>
                                      </p:tavLst>
                                    </p:anim>
                                  </p:childTnLst>
                                </p:cTn>
                              </p:par>
                            </p:childTnLst>
                          </p:cTn>
                        </p:par>
                        <p:par>
                          <p:cTn id="107" fill="hold">
                            <p:stCondLst>
                              <p:cond delay="5000"/>
                            </p:stCondLst>
                            <p:childTnLst>
                              <p:par>
                                <p:cTn id="108" presetID="2" presetClass="entr" presetSubtype="1" accel="50000" decel="50000" fill="hold" nodeType="afterEffect">
                                  <p:stCondLst>
                                    <p:cond delay="0"/>
                                  </p:stCondLst>
                                  <p:childTnLst>
                                    <p:set>
                                      <p:cBhvr>
                                        <p:cTn id="109" dur="1" fill="hold">
                                          <p:stCondLst>
                                            <p:cond delay="0"/>
                                          </p:stCondLst>
                                        </p:cTn>
                                        <p:tgtEl>
                                          <p:spTgt spid="262"/>
                                        </p:tgtEl>
                                        <p:attrNameLst>
                                          <p:attrName>style.visibility</p:attrName>
                                        </p:attrNameLst>
                                      </p:cBhvr>
                                      <p:to>
                                        <p:strVal val="visible"/>
                                      </p:to>
                                    </p:set>
                                    <p:anim calcmode="lin" valueType="num">
                                      <p:cBhvr additive="base">
                                        <p:cTn id="110" dur="500" fill="hold"/>
                                        <p:tgtEl>
                                          <p:spTgt spid="262"/>
                                        </p:tgtEl>
                                        <p:attrNameLst>
                                          <p:attrName>ppt_x</p:attrName>
                                        </p:attrNameLst>
                                      </p:cBhvr>
                                      <p:tavLst>
                                        <p:tav tm="0">
                                          <p:val>
                                            <p:strVal val="#ppt_x"/>
                                          </p:val>
                                        </p:tav>
                                        <p:tav tm="100000">
                                          <p:val>
                                            <p:strVal val="#ppt_x"/>
                                          </p:val>
                                        </p:tav>
                                      </p:tavLst>
                                    </p:anim>
                                    <p:anim calcmode="lin" valueType="num">
                                      <p:cBhvr additive="base">
                                        <p:cTn id="111" dur="500" fill="hold"/>
                                        <p:tgtEl>
                                          <p:spTgt spid="2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65" grpId="0"/>
      <p:bldP spid="73" grpId="0"/>
      <p:bldP spid="77" grpId="0"/>
      <p:bldP spid="161" grpId="0" animBg="1"/>
      <p:bldP spid="162" grpId="0" animBg="1"/>
      <p:bldP spid="163" grpId="0" animBg="1"/>
      <p:bldP spid="164" grpId="0" animBg="1"/>
      <p:bldP spid="165" grpId="0" animBg="1"/>
      <p:bldP spid="173" grpId="0"/>
      <p:bldP spid="174" grpId="0"/>
      <p:bldP spid="157" grpId="0"/>
      <p:bldP spid="169" grpId="0"/>
      <p:bldP spid="237" grpId="0"/>
      <p:bldP spid="23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PRESENTATION_TITLE" val="bt213"/>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第一PPT，www.1ppt.com">
  <a:themeElements>
    <a:clrScheme name="自定义 131">
      <a:dk1>
        <a:sysClr val="windowText" lastClr="000000"/>
      </a:dk1>
      <a:lt1>
        <a:sysClr val="window" lastClr="FFFFFF"/>
      </a:lt1>
      <a:dk2>
        <a:srgbClr val="44546A"/>
      </a:dk2>
      <a:lt2>
        <a:srgbClr val="E7E6E6"/>
      </a:lt2>
      <a:accent1>
        <a:srgbClr val="0070C0"/>
      </a:accent1>
      <a:accent2>
        <a:srgbClr val="EE7B10"/>
      </a:accent2>
      <a:accent3>
        <a:srgbClr val="0070C0"/>
      </a:accent3>
      <a:accent4>
        <a:srgbClr val="EE7B10"/>
      </a:accent4>
      <a:accent5>
        <a:srgbClr val="0070C0"/>
      </a:accent5>
      <a:accent6>
        <a:srgbClr val="EE7B10"/>
      </a:accent6>
      <a:hlink>
        <a:srgbClr val="0070C0"/>
      </a:hlink>
      <a:folHlink>
        <a:srgbClr val="EE7B1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1595</Words>
  <Application>Microsoft Office PowerPoint</Application>
  <PresentationFormat>自定义</PresentationFormat>
  <Paragraphs>176</Paragraphs>
  <Slides>21</Slides>
  <Notes>21</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企业宣传</dc:title>
  <dc:creator/>
  <cp:keywords>www.1ppt.com</cp:keywords>
  <cp:lastModifiedBy/>
  <cp:revision>1</cp:revision>
  <dcterms:created xsi:type="dcterms:W3CDTF">2016-11-29T12:46:21Z</dcterms:created>
  <dcterms:modified xsi:type="dcterms:W3CDTF">2019-03-08T03:56:21Z</dcterms:modified>
</cp:coreProperties>
</file>